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1" r:id="rId4"/>
    <p:sldId id="260" r:id="rId5"/>
    <p:sldId id="262" r:id="rId6"/>
    <p:sldId id="258" r:id="rId7"/>
    <p:sldId id="259" r:id="rId8"/>
    <p:sldId id="264" r:id="rId9"/>
    <p:sldId id="265" r:id="rId10"/>
    <p:sldId id="269" r:id="rId11"/>
    <p:sldId id="266" r:id="rId12"/>
    <p:sldId id="267" r:id="rId13"/>
    <p:sldId id="268" r:id="rId14"/>
    <p:sldId id="290" r:id="rId15"/>
    <p:sldId id="291" r:id="rId16"/>
    <p:sldId id="292" r:id="rId17"/>
    <p:sldId id="277" r:id="rId18"/>
    <p:sldId id="278" r:id="rId19"/>
    <p:sldId id="279" r:id="rId20"/>
    <p:sldId id="303" r:id="rId21"/>
    <p:sldId id="280" r:id="rId22"/>
    <p:sldId id="284" r:id="rId23"/>
    <p:sldId id="281" r:id="rId24"/>
    <p:sldId id="282" r:id="rId25"/>
    <p:sldId id="283" r:id="rId26"/>
    <p:sldId id="298" r:id="rId27"/>
    <p:sldId id="299" r:id="rId28"/>
    <p:sldId id="300" r:id="rId29"/>
    <p:sldId id="301" r:id="rId30"/>
    <p:sldId id="302" r:id="rId31"/>
    <p:sldId id="270" r:id="rId32"/>
    <p:sldId id="272" r:id="rId33"/>
    <p:sldId id="273" r:id="rId34"/>
    <p:sldId id="274" r:id="rId35"/>
    <p:sldId id="275" r:id="rId36"/>
    <p:sldId id="276" r:id="rId37"/>
    <p:sldId id="294" r:id="rId38"/>
    <p:sldId id="293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G" initials="L" lastIdx="1" clrIdx="0">
    <p:extLst>
      <p:ext uri="{19B8F6BF-5375-455C-9EA6-DF929625EA0E}">
        <p15:presenceInfo xmlns="" xmlns:p15="http://schemas.microsoft.com/office/powerpoint/2012/main" userId="L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320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40A10-C01E-44A9-8ADA-AFB34650D5DA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6BDF3-CA33-420C-AA2D-30FCDAE5882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1D4357-41FE-446F-AF3B-50358252D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6CA82C3-D17B-4890-A933-5E1354069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31FAFCF-3C34-42CB-8DD7-79B8C8750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B960140-A114-44CE-916F-D494754D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21D31F-9A8E-4E4A-B23E-325BC3E5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1538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84BE7C-4654-4E6A-A3EB-2DEA1D0E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BEC0743-A16F-4CD7-B1DA-860675CD4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688215D-5CD1-4BDE-A652-6E36608B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BD8DAC-1478-41AC-9F25-8F11CFEE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6B57C67-4A09-4576-9960-85A3145A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2021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945F266-16DF-4334-B668-1D8F3175F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17EC917-0A32-44C6-A670-899EC177A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51095A3-A7A6-4445-8D6A-975732AA2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06AE39-C148-45D5-AE1A-B5989FC8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B65D1BA-2BC3-4374-B73C-A412F57F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5123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AC3E04-A9C3-4842-AE21-1A365B92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3E367CD-34AF-4832-9A03-AF31885FD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06962B5-2931-4B6B-BC70-95EF7B06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FDA9DA1-E8CE-4F39-8C16-722F08D3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698B2EC-DD51-41F0-8745-EC31E186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0967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1722F1-7423-422F-B1F3-C02DE3F1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76D4EA1-164C-416F-852C-0BE9CB158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1A95C7C-3F37-4399-B2F1-9750958CD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6A7259-D430-4162-99A3-30F116A01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EC2E46-E599-4844-BAD6-11986A91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1731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93C1A5-2F29-415E-882E-D927EBD3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692638E-4424-4E34-80BC-209B5F984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EE8A50C-38F2-44C8-84C5-AC5A3FC75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41FBE4-9017-4177-B26E-B0BB603C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308A7EF-3FBB-4530-8EB5-671F00D6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0138EE2-EBCA-4FCB-99D3-AE183921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190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A95C093-34BD-4BBC-B04A-EA6F9358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00375CD-31A1-4F5A-AB56-92F82410A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5B33C04-6EF9-4D9B-A569-6B3418770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8400891B-31EF-40EB-904E-D73B8C03A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626A4389-A006-4BBF-9F2A-A0B755373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55DA4ED-66DC-463A-9A1C-6F812396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D1AB89F-E11C-40AA-936C-9D1EF0BE6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874B80A-120B-4ACF-BC99-90013207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9651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4088F4-39D6-463C-81C4-CA652670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D9A8D29-45D3-43C7-9A68-8F6936B0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32D0CDF-CF33-4F39-B744-79CB3666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22328F6-4F8E-4457-A3D8-42596658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803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A08E77C-D433-4DF2-9384-39955E23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AA46476-5A1C-4DFE-AEA0-01B86B41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9DAD65D-883E-41BF-89E1-2F7F6ED55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3018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6B3EAD-667A-4FF3-A1E7-15C2044B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B5A9E5E-A82F-43BB-9C8A-4E2318C43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F51FA7A-6517-470B-AE77-DD320E1F4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8585EC6-22CF-4AA2-8910-8613B78F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9468CCF-8470-480D-B927-D648C67A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7C48343-FA72-4D43-B48B-1122A648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9490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F6BE32-0E76-49AB-8567-021EFB5D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941CC2A-C971-47D9-A861-5B857BC9E6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115A2DB-C62F-4514-AE7F-DACF23C4D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79293CA-ADF7-4BE5-9243-3DE4AB7E2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149C9CE-C5B5-43DF-A1CA-0CCA45548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2A91A18-8310-46D2-BF5D-A9DA994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2116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C39D570D-E030-45B2-9630-AB05D41B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44F455A-1E65-49DD-A6F8-8F702399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64A59FF-2D08-46FB-A91E-7D29EA92A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7D06B-2BDA-4597-9B14-BE67B35C30A9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58A9AD9-5B0E-4D67-8D1A-7D0AF11D0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64C7503-B987-4B03-A67D-E498B8D5F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A72DD-E7A9-4E7D-9394-F6AC9B5B14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0029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68.jpeg"/><Relationship Id="rId4" Type="http://schemas.openxmlformats.org/officeDocument/2006/relationships/image" Target="../media/image7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8B23C8-2BC9-497B-9ABE-F8C98D120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9455"/>
            <a:ext cx="9144000" cy="981916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</a:rPr>
              <a:t>PAW IN HAND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0905D93-17F1-4911-BAFC-B3371D95A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39804"/>
            <a:ext cx="9144000" cy="981916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정지승</a:t>
            </a:r>
            <a:r>
              <a:rPr lang="en-US" altLang="ko-KR" dirty="0"/>
              <a:t>, </a:t>
            </a:r>
            <a:r>
              <a:rPr lang="ko-KR" altLang="en-US" dirty="0"/>
              <a:t>조유현</a:t>
            </a:r>
            <a:r>
              <a:rPr lang="en-US" altLang="ko-KR" dirty="0"/>
              <a:t>, </a:t>
            </a:r>
            <a:r>
              <a:rPr lang="ko-KR" altLang="en-US" dirty="0"/>
              <a:t>최지훈</a:t>
            </a:r>
            <a:r>
              <a:rPr lang="en-US" altLang="ko-KR" dirty="0"/>
              <a:t>, </a:t>
            </a:r>
            <a:r>
              <a:rPr lang="ko-KR" altLang="en-US" dirty="0"/>
              <a:t>안수빈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7377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63ACEE5-71EB-4C3C-A181-75EC16C1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1" y="319276"/>
            <a:ext cx="5311468" cy="2759528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71FBFEA2-6278-4D73-A7DF-A3FE7C4DE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29" y="1638690"/>
            <a:ext cx="6466747" cy="3378202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FC56BAB-BDAD-477A-A24F-CCEB9A9DB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6" y="3576778"/>
            <a:ext cx="4061009" cy="308565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3684564" y="2730131"/>
            <a:ext cx="1113866" cy="34822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4766496" y="2553358"/>
            <a:ext cx="249434" cy="129943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A3DA3F07-3093-495A-9FB0-48426958ABE3}"/>
              </a:ext>
            </a:extLst>
          </p:cNvPr>
          <p:cNvSpPr/>
          <p:nvPr/>
        </p:nvSpPr>
        <p:spPr>
          <a:xfrm>
            <a:off x="6136818" y="3642162"/>
            <a:ext cx="2342166" cy="116299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="" xmlns:a16="http://schemas.microsoft.com/office/drawing/2014/main" id="{2AF2CA6C-25AE-4F35-841A-0B6F40DCE7C4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 rot="10800000" flipV="1">
            <a:off x="4857296" y="4223657"/>
            <a:ext cx="1279523" cy="895949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69203DF-FF81-4A40-BC71-97061D874BBB}"/>
              </a:ext>
            </a:extLst>
          </p:cNvPr>
          <p:cNvSpPr txBox="1"/>
          <p:nvPr/>
        </p:nvSpPr>
        <p:spPr>
          <a:xfrm>
            <a:off x="1577605" y="3203074"/>
            <a:ext cx="1980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파일 수 제한  코드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524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B84B62E-FF7C-4174-B98F-CCDB0ECD4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" y="238370"/>
            <a:ext cx="5214856" cy="275952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3684881" y="2612948"/>
            <a:ext cx="716806" cy="3325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269A144-C956-4D4E-8CCA-40B6782E48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30" y="379409"/>
            <a:ext cx="5791214" cy="209250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42B1A5A-E8C1-4DA7-9B0B-82CE23A4C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3" y="4134682"/>
            <a:ext cx="6696635" cy="2565636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="" xmlns:a16="http://schemas.microsoft.com/office/drawing/2014/main" id="{3A43CD42-AC49-407D-83E0-0495EF24F354}"/>
              </a:ext>
            </a:extLst>
          </p:cNvPr>
          <p:cNvCxnSpPr>
            <a:cxnSpLocks/>
            <a:stCxn id="7" idx="2"/>
            <a:endCxn id="13" idx="1"/>
          </p:cNvCxnSpPr>
          <p:nvPr/>
        </p:nvCxnSpPr>
        <p:spPr>
          <a:xfrm rot="16200000" flipH="1">
            <a:off x="4938108" y="2050623"/>
            <a:ext cx="1460797" cy="3250445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45BBBAF-EC20-48E5-A27C-976A3C08B8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9" y="2082879"/>
            <a:ext cx="4611402" cy="4646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4E814E0-97AE-4D4A-A57F-705C484433F6}"/>
              </a:ext>
            </a:extLst>
          </p:cNvPr>
          <p:cNvSpPr txBox="1"/>
          <p:nvPr/>
        </p:nvSpPr>
        <p:spPr>
          <a:xfrm>
            <a:off x="9799843" y="235969"/>
            <a:ext cx="177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캘린더  틀 코드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F36F7FE-1156-4B27-9DD2-31DE65727300}"/>
              </a:ext>
            </a:extLst>
          </p:cNvPr>
          <p:cNvSpPr txBox="1"/>
          <p:nvPr/>
        </p:nvSpPr>
        <p:spPr>
          <a:xfrm>
            <a:off x="1115062" y="3826905"/>
            <a:ext cx="251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일자 별 예약 현황 출력코드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598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45BBBAF-EC20-48E5-A27C-976A3C08B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8" y="1341174"/>
            <a:ext cx="4072732" cy="410393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4451069" y="2003211"/>
            <a:ext cx="315545" cy="3072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="" xmlns:a16="http://schemas.microsoft.com/office/drawing/2014/main" id="{3A43CD42-AC49-407D-83E0-0495EF24F35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66614" y="2156841"/>
            <a:ext cx="1361088" cy="1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EF7EFC41-4E25-4BE1-985F-1CC656B960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02" y="694614"/>
            <a:ext cx="5133752" cy="23631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C55C816A-BA5A-42A7-BCB8-92C25EA778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8025" y="3728513"/>
            <a:ext cx="6666940" cy="13706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F465FC4-2EF5-495A-9B1A-708F7CBA82DB}"/>
              </a:ext>
            </a:extLst>
          </p:cNvPr>
          <p:cNvSpPr txBox="1"/>
          <p:nvPr/>
        </p:nvSpPr>
        <p:spPr>
          <a:xfrm>
            <a:off x="6805878" y="5291218"/>
            <a:ext cx="377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날짜 클릭 시 봉사 신청 페이지로 이동 코드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380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45BBBAF-EC20-48E5-A27C-976A3C08B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4" y="193692"/>
            <a:ext cx="4072732" cy="4103933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7ECD2431-871B-44BE-B3C7-E5B8A4E9A8B1}"/>
              </a:ext>
            </a:extLst>
          </p:cNvPr>
          <p:cNvSpPr/>
          <p:nvPr/>
        </p:nvSpPr>
        <p:spPr>
          <a:xfrm>
            <a:off x="1435865" y="2070846"/>
            <a:ext cx="802249" cy="3367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="" xmlns:a16="http://schemas.microsoft.com/office/drawing/2014/main" id="{0E968A4C-A95A-40A5-9BCB-B79A3D85C8AE}"/>
              </a:ext>
            </a:extLst>
          </p:cNvPr>
          <p:cNvCxnSpPr>
            <a:cxnSpLocks/>
            <a:stCxn id="26" idx="2"/>
            <a:endCxn id="3" idx="1"/>
          </p:cNvCxnSpPr>
          <p:nvPr/>
        </p:nvCxnSpPr>
        <p:spPr>
          <a:xfrm rot="16200000" flipH="1">
            <a:off x="1311099" y="2933476"/>
            <a:ext cx="2785075" cy="173329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DDD281B-913D-4A37-8289-E97EE8AD21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88" y="112874"/>
            <a:ext cx="5638341" cy="3861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5380A84-5576-4D1B-B481-2B7B3F111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82" y="3622263"/>
            <a:ext cx="5554377" cy="3140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A44CAEB-7DCE-4AF9-945A-66C7F9F5B60A}"/>
              </a:ext>
            </a:extLst>
          </p:cNvPr>
          <p:cNvSpPr txBox="1"/>
          <p:nvPr/>
        </p:nvSpPr>
        <p:spPr>
          <a:xfrm>
            <a:off x="9676573" y="112874"/>
            <a:ext cx="202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모달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창에 출력 할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받아오는 코드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668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87"/>
          </a:xfrm>
        </p:spPr>
        <p:txBody>
          <a:bodyPr/>
          <a:lstStyle/>
          <a:p>
            <a:r>
              <a:rPr lang="ko-KR" altLang="en-US" b="1" dirty="0"/>
              <a:t>동작 과정 </a:t>
            </a:r>
            <a:r>
              <a:rPr lang="en-US" altLang="ko-KR" b="1" dirty="0"/>
              <a:t>– </a:t>
            </a:r>
            <a:r>
              <a:rPr lang="ko-KR" altLang="en-US" b="1" dirty="0" smtClean="0"/>
              <a:t>보호소 </a:t>
            </a:r>
            <a:r>
              <a:rPr lang="ko-KR" altLang="en-US" b="1" dirty="0"/>
              <a:t>게시판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534" y="1251693"/>
            <a:ext cx="8610600" cy="4998749"/>
          </a:xfrm>
        </p:spPr>
      </p:pic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2802467" y="2810933"/>
            <a:ext cx="516467" cy="3386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9233008" y="6011330"/>
            <a:ext cx="1641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보호소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리스트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2883003" y="2226740"/>
            <a:ext cx="222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보호소 회원만 가능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7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16200000" flipV="1">
            <a:off x="2997200" y="2700867"/>
            <a:ext cx="355602" cy="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2802467" y="3166533"/>
            <a:ext cx="5841999" cy="1498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flipV="1">
            <a:off x="8661402" y="3928533"/>
            <a:ext cx="618065" cy="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9224538" y="3767662"/>
            <a:ext cx="2069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상세페이지로 이동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7679267" y="2802466"/>
            <a:ext cx="897466" cy="3132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flipV="1">
            <a:off x="8593669" y="2954867"/>
            <a:ext cx="618065" cy="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9156805" y="2793996"/>
            <a:ext cx="2069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품종 및 발견장소 검색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5122334" y="3217333"/>
            <a:ext cx="516467" cy="27093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16200000" flipV="1">
            <a:off x="5317067" y="3056466"/>
            <a:ext cx="355602" cy="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4652538" y="2590802"/>
            <a:ext cx="222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품종 및 성별 구분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1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9FF2A9F-CC81-417B-8D21-4111D1805DF3}"/>
              </a:ext>
            </a:extLst>
          </p:cNvPr>
          <p:cNvSpPr txBox="1"/>
          <p:nvPr/>
        </p:nvSpPr>
        <p:spPr>
          <a:xfrm>
            <a:off x="4516345" y="420003"/>
            <a:ext cx="31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보호소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 작성 페이지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600" y="793764"/>
            <a:ext cx="5960533" cy="2902954"/>
          </a:xfrm>
        </p:spPr>
      </p:pic>
      <p:pic>
        <p:nvPicPr>
          <p:cNvPr id="9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533" y="4435627"/>
            <a:ext cx="5604933" cy="213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364065" y="3962396"/>
            <a:ext cx="5545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공고기간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글 작성일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~ (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작성일로부터 최대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주로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min, max) 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2" y="2072229"/>
            <a:ext cx="1393531" cy="1815477"/>
          </a:xfrm>
          <a:prstGeom prst="rect">
            <a:avLst/>
          </a:prstGeom>
        </p:spPr>
      </p:pic>
      <p:sp>
        <p:nvSpPr>
          <p:cNvPr id="16" name="사각형: 둥근 모서리 13">
            <a:extLst>
              <a:ext uri="{FF2B5EF4-FFF2-40B4-BE49-F238E27FC236}">
                <a16:creationId xmlns="" xmlns:a16="http://schemas.microsoft.com/office/drawing/2014/main" id="{E00C85C1-5773-44C1-A847-FF91AEF3599B}"/>
              </a:ext>
            </a:extLst>
          </p:cNvPr>
          <p:cNvSpPr/>
          <p:nvPr/>
        </p:nvSpPr>
        <p:spPr>
          <a:xfrm>
            <a:off x="3361266" y="3090333"/>
            <a:ext cx="1614195" cy="33866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6">
            <a:extLst>
              <a:ext uri="{FF2B5EF4-FFF2-40B4-BE49-F238E27FC236}">
                <a16:creationId xmlns="" xmlns:a16="http://schemas.microsoft.com/office/drawing/2014/main" id="{01666335-D634-4ABA-9EB2-52D870AB7D79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rot="5400000" flipH="1" flipV="1">
            <a:off x="4541101" y="2607232"/>
            <a:ext cx="110365" cy="85583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21681" y="937697"/>
            <a:ext cx="5172939" cy="4176170"/>
          </a:xfrm>
          <a:prstGeom prst="rect">
            <a:avLst/>
          </a:prstGeom>
        </p:spPr>
      </p:pic>
      <p:sp>
        <p:nvSpPr>
          <p:cNvPr id="29" name="사각형: 둥근 모서리 13">
            <a:extLst>
              <a:ext uri="{FF2B5EF4-FFF2-40B4-BE49-F238E27FC236}">
                <a16:creationId xmlns="" xmlns:a16="http://schemas.microsoft.com/office/drawing/2014/main" id="{E00C85C1-5773-44C1-A847-FF91AEF3599B}"/>
              </a:ext>
            </a:extLst>
          </p:cNvPr>
          <p:cNvSpPr/>
          <p:nvPr/>
        </p:nvSpPr>
        <p:spPr>
          <a:xfrm>
            <a:off x="8779937" y="1515543"/>
            <a:ext cx="1134534" cy="22859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16">
            <a:extLst>
              <a:ext uri="{FF2B5EF4-FFF2-40B4-BE49-F238E27FC236}">
                <a16:creationId xmlns="" xmlns:a16="http://schemas.microsoft.com/office/drawing/2014/main" id="{01666335-D634-4ABA-9EB2-52D870AB7D79}"/>
              </a:ext>
            </a:extLst>
          </p:cNvPr>
          <p:cNvCxnSpPr>
            <a:cxnSpLocks/>
          </p:cNvCxnSpPr>
          <p:nvPr/>
        </p:nvCxnSpPr>
        <p:spPr>
          <a:xfrm>
            <a:off x="9660468" y="1752599"/>
            <a:ext cx="507999" cy="4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10244666" y="1303862"/>
            <a:ext cx="1659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동물에 따라 품종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select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변경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4" name="연결선: 꺾임 16">
            <a:extLst>
              <a:ext uri="{FF2B5EF4-FFF2-40B4-BE49-F238E27FC236}">
                <a16:creationId xmlns="" xmlns:a16="http://schemas.microsoft.com/office/drawing/2014/main" id="{01666335-D634-4ABA-9EB2-52D870AB7D79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7848606" y="3242735"/>
            <a:ext cx="2997192" cy="4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9364" y="4913371"/>
            <a:ext cx="1137902" cy="1558432"/>
          </a:xfrm>
          <a:prstGeom prst="rect">
            <a:avLst/>
          </a:prstGeom>
        </p:spPr>
      </p:pic>
      <p:pic>
        <p:nvPicPr>
          <p:cNvPr id="49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77030" y="4920860"/>
            <a:ext cx="1273369" cy="1522506"/>
          </a:xfrm>
          <a:prstGeom prst="rect">
            <a:avLst/>
          </a:prstGeom>
        </p:spPr>
      </p:pic>
      <p:pic>
        <p:nvPicPr>
          <p:cNvPr id="54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5600" y="5943272"/>
            <a:ext cx="3750512" cy="593004"/>
          </a:xfrm>
          <a:prstGeom prst="rect">
            <a:avLst/>
          </a:prstGeom>
        </p:spPr>
      </p:pic>
      <p:sp>
        <p:nvSpPr>
          <p:cNvPr id="55" name="사각형: 둥근 모서리 13">
            <a:extLst>
              <a:ext uri="{FF2B5EF4-FFF2-40B4-BE49-F238E27FC236}">
                <a16:creationId xmlns="" xmlns:a16="http://schemas.microsoft.com/office/drawing/2014/main" id="{E00C85C1-5773-44C1-A847-FF91AEF3599B}"/>
              </a:ext>
            </a:extLst>
          </p:cNvPr>
          <p:cNvSpPr/>
          <p:nvPr/>
        </p:nvSpPr>
        <p:spPr>
          <a:xfrm>
            <a:off x="6858003" y="4876817"/>
            <a:ext cx="5046129" cy="19049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677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9FF2A9F-CC81-417B-8D21-4111D1805DF3}"/>
              </a:ext>
            </a:extLst>
          </p:cNvPr>
          <p:cNvSpPr txBox="1"/>
          <p:nvPr/>
        </p:nvSpPr>
        <p:spPr>
          <a:xfrm>
            <a:off x="4558680" y="149059"/>
            <a:ext cx="31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보호소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게시글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상세 페이지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54667"/>
            <a:ext cx="6780141" cy="4605837"/>
          </a:xfr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4595746" y="5621857"/>
            <a:ext cx="12107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글쓴이일 때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4" name="연결선: 꺾임 16">
            <a:extLst>
              <a:ext uri="{FF2B5EF4-FFF2-40B4-BE49-F238E27FC236}">
                <a16:creationId xmlns="" xmlns:a16="http://schemas.microsoft.com/office/drawing/2014/main" id="{01666335-D634-4ABA-9EB2-52D870AB7D79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5213812" y="5367855"/>
            <a:ext cx="2531534" cy="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13">
            <a:extLst>
              <a:ext uri="{FF2B5EF4-FFF2-40B4-BE49-F238E27FC236}">
                <a16:creationId xmlns="" xmlns:a16="http://schemas.microsoft.com/office/drawing/2014/main" id="{E00C85C1-5773-44C1-A847-FF91AEF3599B}"/>
              </a:ext>
            </a:extLst>
          </p:cNvPr>
          <p:cNvSpPr/>
          <p:nvPr/>
        </p:nvSpPr>
        <p:spPr>
          <a:xfrm>
            <a:off x="5019079" y="5257790"/>
            <a:ext cx="194733" cy="2201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0547" y="5892443"/>
            <a:ext cx="605932" cy="3728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4595739" y="5952064"/>
            <a:ext cx="1667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글쓴이가 아닐 때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5239213" y="5113856"/>
            <a:ext cx="2345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클릭 시 보호소 위치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1571" y="3208824"/>
            <a:ext cx="4010040" cy="3395133"/>
          </a:xfrm>
          <a:prstGeom prst="rect">
            <a:avLst/>
          </a:prstGeom>
        </p:spPr>
      </p:pic>
      <p:pic>
        <p:nvPicPr>
          <p:cNvPr id="33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2086" y="759274"/>
            <a:ext cx="5968741" cy="2339528"/>
          </a:xfrm>
          <a:prstGeom prst="rect">
            <a:avLst/>
          </a:prstGeom>
        </p:spPr>
      </p:pic>
      <p:sp>
        <p:nvSpPr>
          <p:cNvPr id="40" name="사각형: 둥근 모서리 13">
            <a:extLst>
              <a:ext uri="{FF2B5EF4-FFF2-40B4-BE49-F238E27FC236}">
                <a16:creationId xmlns="" xmlns:a16="http://schemas.microsoft.com/office/drawing/2014/main" id="{E00C85C1-5773-44C1-A847-FF91AEF3599B}"/>
              </a:ext>
            </a:extLst>
          </p:cNvPr>
          <p:cNvSpPr/>
          <p:nvPr/>
        </p:nvSpPr>
        <p:spPr>
          <a:xfrm>
            <a:off x="6019795" y="618068"/>
            <a:ext cx="5960538" cy="2514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10083816" y="1769568"/>
            <a:ext cx="18034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지도 좌표 변환 코드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사각형: 둥근 모서리 13">
            <a:extLst>
              <a:ext uri="{FF2B5EF4-FFF2-40B4-BE49-F238E27FC236}">
                <a16:creationId xmlns="" xmlns:a16="http://schemas.microsoft.com/office/drawing/2014/main" id="{E00C85C1-5773-44C1-A847-FF91AEF3599B}"/>
              </a:ext>
            </a:extLst>
          </p:cNvPr>
          <p:cNvSpPr/>
          <p:nvPr/>
        </p:nvSpPr>
        <p:spPr>
          <a:xfrm>
            <a:off x="2904067" y="1803401"/>
            <a:ext cx="3022601" cy="19981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418087DE-7B25-4907-8198-486869EE6515}"/>
              </a:ext>
            </a:extLst>
          </p:cNvPr>
          <p:cNvSpPr txBox="1"/>
          <p:nvPr/>
        </p:nvSpPr>
        <p:spPr>
          <a:xfrm>
            <a:off x="2996075" y="1341782"/>
            <a:ext cx="28205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[carousel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활용한 자동 사진 변경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연결선: 꺾임 16">
            <a:extLst>
              <a:ext uri="{FF2B5EF4-FFF2-40B4-BE49-F238E27FC236}">
                <a16:creationId xmlns="" xmlns:a16="http://schemas.microsoft.com/office/drawing/2014/main" id="{01666335-D634-4ABA-9EB2-52D870AB7D79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rot="16200000" flipV="1">
            <a:off x="4326238" y="1714271"/>
            <a:ext cx="169231" cy="9030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4677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87"/>
          </a:xfrm>
        </p:spPr>
        <p:txBody>
          <a:bodyPr/>
          <a:lstStyle/>
          <a:p>
            <a:r>
              <a:rPr lang="ko-KR" altLang="en-US" b="1" dirty="0"/>
              <a:t>동작 과정 </a:t>
            </a:r>
            <a:r>
              <a:rPr lang="en-US" altLang="ko-KR" b="1" dirty="0"/>
              <a:t>– </a:t>
            </a:r>
            <a:r>
              <a:rPr lang="ko-KR" altLang="en-US" b="1" dirty="0"/>
              <a:t>신고</a:t>
            </a:r>
            <a:r>
              <a:rPr lang="en-US" altLang="ko-KR" b="1" dirty="0"/>
              <a:t>/</a:t>
            </a:r>
            <a:r>
              <a:rPr lang="ko-KR" altLang="en-US" b="1" dirty="0"/>
              <a:t>제보 페이지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5BBF3EEB-E05D-4E08-B2ED-DD659D5754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541886" y="1511502"/>
            <a:ext cx="8641060" cy="45680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B3B4B1B-CEB1-4988-A7D7-DFAAAB973C3C}"/>
              </a:ext>
            </a:extLst>
          </p:cNvPr>
          <p:cNvSpPr txBox="1"/>
          <p:nvPr/>
        </p:nvSpPr>
        <p:spPr>
          <a:xfrm>
            <a:off x="2155586" y="6256375"/>
            <a:ext cx="3040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신고제보 상세 페이지로 이동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8596A2B-FC3C-4FD4-9423-EF6B9A5FE36E}"/>
              </a:ext>
            </a:extLst>
          </p:cNvPr>
          <p:cNvSpPr txBox="1"/>
          <p:nvPr/>
        </p:nvSpPr>
        <p:spPr>
          <a:xfrm>
            <a:off x="9545295" y="2775436"/>
            <a:ext cx="245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조건에 맞게 검색 가능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F6D9B32-2D3D-4B53-B9CF-4FB550C4F179}"/>
              </a:ext>
            </a:extLst>
          </p:cNvPr>
          <p:cNvSpPr txBox="1"/>
          <p:nvPr/>
        </p:nvSpPr>
        <p:spPr>
          <a:xfrm>
            <a:off x="9182946" y="6104062"/>
            <a:ext cx="253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신고제보 글쓰기로 이동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75987EF3-9870-4099-A300-7284D4B75537}"/>
              </a:ext>
            </a:extLst>
          </p:cNvPr>
          <p:cNvSpPr/>
          <p:nvPr/>
        </p:nvSpPr>
        <p:spPr>
          <a:xfrm>
            <a:off x="2981970" y="2732369"/>
            <a:ext cx="4813895" cy="4246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B9C7A302-9543-4466-9C12-12A4536042A5}"/>
              </a:ext>
            </a:extLst>
          </p:cNvPr>
          <p:cNvCxnSpPr>
            <a:stCxn id="32" idx="3"/>
            <a:endCxn id="30" idx="1"/>
          </p:cNvCxnSpPr>
          <p:nvPr/>
        </p:nvCxnSpPr>
        <p:spPr>
          <a:xfrm>
            <a:off x="7795865" y="2944713"/>
            <a:ext cx="174943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="" xmlns:a16="http://schemas.microsoft.com/office/drawing/2014/main" id="{9F91F410-DF05-4005-948F-EDBC0159C257}"/>
              </a:ext>
            </a:extLst>
          </p:cNvPr>
          <p:cNvSpPr/>
          <p:nvPr/>
        </p:nvSpPr>
        <p:spPr>
          <a:xfrm>
            <a:off x="7897441" y="5624158"/>
            <a:ext cx="483582" cy="4312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="" xmlns:a16="http://schemas.microsoft.com/office/drawing/2014/main" id="{D9836A4A-BBEC-4D5A-BA18-16DDC6D5DC15}"/>
              </a:ext>
            </a:extLst>
          </p:cNvPr>
          <p:cNvCxnSpPr>
            <a:cxnSpLocks/>
            <a:stCxn id="34" idx="2"/>
            <a:endCxn id="31" idx="1"/>
          </p:cNvCxnSpPr>
          <p:nvPr/>
        </p:nvCxnSpPr>
        <p:spPr>
          <a:xfrm rot="16200000" flipH="1">
            <a:off x="8552144" y="5642537"/>
            <a:ext cx="217890" cy="104371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="" xmlns:a16="http://schemas.microsoft.com/office/drawing/2014/main" id="{37090D38-CAD8-4351-B87D-E92B264EF879}"/>
              </a:ext>
            </a:extLst>
          </p:cNvPr>
          <p:cNvSpPr/>
          <p:nvPr/>
        </p:nvSpPr>
        <p:spPr>
          <a:xfrm>
            <a:off x="2767132" y="3179340"/>
            <a:ext cx="1817256" cy="21197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6398135C-7746-49B1-BFDB-34321A05F7FD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3675760" y="5299131"/>
            <a:ext cx="0" cy="9572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7367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C3EA0E3-CA4C-4F11-A9DE-21C34E14A5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13395" y="229262"/>
            <a:ext cx="6011250" cy="31997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74C9A58B-43B1-4FEB-8ABE-C5CFE28657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13395" y="3429000"/>
            <a:ext cx="6011250" cy="2123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9BA85A-9A31-4F31-9743-4DD9968D0BB6}"/>
              </a:ext>
            </a:extLst>
          </p:cNvPr>
          <p:cNvSpPr txBox="1"/>
          <p:nvPr/>
        </p:nvSpPr>
        <p:spPr>
          <a:xfrm>
            <a:off x="2082673" y="5573480"/>
            <a:ext cx="253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신고제보 게시글 페이지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DEAE088-632B-4190-84F9-B282AA1AC940}"/>
              </a:ext>
            </a:extLst>
          </p:cNvPr>
          <p:cNvSpPr txBox="1"/>
          <p:nvPr/>
        </p:nvSpPr>
        <p:spPr>
          <a:xfrm>
            <a:off x="7579230" y="6140083"/>
            <a:ext cx="312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[ajax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활용한 댓글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답글 입력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EAB705A-CAD9-4A83-AB80-0B4E7254039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1884" y="3907181"/>
            <a:ext cx="4824100" cy="21215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18087DE-7B25-4907-8198-486869EE6515}"/>
              </a:ext>
            </a:extLst>
          </p:cNvPr>
          <p:cNvSpPr txBox="1"/>
          <p:nvPr/>
        </p:nvSpPr>
        <p:spPr>
          <a:xfrm>
            <a:off x="7026208" y="2095317"/>
            <a:ext cx="34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[carousel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활용한 자동 사진 변경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DCEC1169-1888-4FAE-8C3F-AA54160985C3}"/>
              </a:ext>
            </a:extLst>
          </p:cNvPr>
          <p:cNvCxnSpPr/>
          <p:nvPr/>
        </p:nvCxnSpPr>
        <p:spPr>
          <a:xfrm>
            <a:off x="5276778" y="2264594"/>
            <a:ext cx="174943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3319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83661A9-544C-4B08-9C59-A5F51B2AACE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2337" y="882650"/>
            <a:ext cx="4962525" cy="5467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89B4008-C8E7-458F-B7BE-26214F57B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6674" y="882650"/>
            <a:ext cx="4982989" cy="4391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9FF2A9F-CC81-417B-8D21-4111D1805DF3}"/>
              </a:ext>
            </a:extLst>
          </p:cNvPr>
          <p:cNvSpPr txBox="1"/>
          <p:nvPr/>
        </p:nvSpPr>
        <p:spPr>
          <a:xfrm>
            <a:off x="4516345" y="420003"/>
            <a:ext cx="315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신고제보 게시글 작성 페이지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7228ACD-E1A8-4691-A804-4D13FB558B78}"/>
              </a:ext>
            </a:extLst>
          </p:cNvPr>
          <p:cNvSpPr txBox="1"/>
          <p:nvPr/>
        </p:nvSpPr>
        <p:spPr>
          <a:xfrm>
            <a:off x="7508690" y="5535101"/>
            <a:ext cx="253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사진 업로드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개로 제한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E00C85C1-5773-44C1-A847-FF91AEF3599B}"/>
              </a:ext>
            </a:extLst>
          </p:cNvPr>
          <p:cNvSpPr/>
          <p:nvPr/>
        </p:nvSpPr>
        <p:spPr>
          <a:xfrm>
            <a:off x="6170240" y="3457194"/>
            <a:ext cx="1125089" cy="125369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="" xmlns:a16="http://schemas.microsoft.com/office/drawing/2014/main" id="{01666335-D634-4ABA-9EB2-52D870AB7D79}"/>
              </a:ext>
            </a:extLst>
          </p:cNvPr>
          <p:cNvCxnSpPr>
            <a:cxnSpLocks/>
            <a:stCxn id="14" idx="2"/>
            <a:endCxn id="13" idx="1"/>
          </p:cNvCxnSpPr>
          <p:nvPr/>
        </p:nvCxnSpPr>
        <p:spPr>
          <a:xfrm rot="16200000" flipH="1">
            <a:off x="6623994" y="4819682"/>
            <a:ext cx="993486" cy="775905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4677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2F4DC6E-5447-4F6B-95B4-7132D40D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CDA84E-C6CD-4D31-9B0E-1D4CF5D90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프로젝트 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개발환경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역할분담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 </a:t>
            </a:r>
            <a:r>
              <a:rPr lang="ko-KR" altLang="en-US" dirty="0"/>
              <a:t>테이블 </a:t>
            </a:r>
            <a:r>
              <a:rPr lang="en-US" altLang="ko-KR" dirty="0"/>
              <a:t>ERD</a:t>
            </a:r>
          </a:p>
          <a:p>
            <a:endParaRPr lang="en-US" altLang="ko-KR" dirty="0"/>
          </a:p>
          <a:p>
            <a:r>
              <a:rPr lang="ko-KR" altLang="en-US" dirty="0"/>
              <a:t>동작 과정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10036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8007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latin typeface="맑은 고딕" charset="0"/>
                <a:ea typeface="맑은 고딕" charset="0"/>
                <a:cs typeface="+mj-cs"/>
              </a:rPr>
              <a:t>게시판-공지사항 Q&amp;A 커뮤니티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128395" y="1278255"/>
            <a:ext cx="5572125" cy="2863215"/>
          </a:xfrm>
          <a:prstGeom prst="rect">
            <a:avLst/>
          </a:prstGeom>
          <a:noFill/>
        </p:spPr>
      </p:pic>
      <p:pic>
        <p:nvPicPr>
          <p:cNvPr id="5" name="Picture 4" descr="/var/mobile/Containers/Data/Application/08F1F88F-FE7E-47C2-81A9-6B42CC46649A/tmp/_d/fImage1009213973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909695" y="2232660"/>
            <a:ext cx="5730875" cy="2864485"/>
          </a:xfrm>
          <a:prstGeom prst="rect">
            <a:avLst/>
          </a:prstGeom>
          <a:noFill/>
        </p:spPr>
      </p:pic>
      <p:pic>
        <p:nvPicPr>
          <p:cNvPr id="6" name="Picture 5" descr="/var/mobile/Containers/Data/Application/08F1F88F-FE7E-47C2-81A9-6B42CC46649A/tmp/_d/fImage9088250186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621020" y="3481070"/>
            <a:ext cx="5730875" cy="27501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87"/>
          </a:xfrm>
        </p:spPr>
        <p:txBody>
          <a:bodyPr/>
          <a:lstStyle/>
          <a:p>
            <a:r>
              <a:rPr lang="ko-KR" altLang="en-US" b="1" dirty="0"/>
              <a:t>동작 과정 </a:t>
            </a:r>
            <a:r>
              <a:rPr lang="en-US" altLang="ko-KR" b="1" dirty="0"/>
              <a:t>– </a:t>
            </a:r>
            <a:r>
              <a:rPr lang="ko-KR" altLang="en-US" b="1" dirty="0"/>
              <a:t>스토어 상세 페이지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ED7BE42-6554-4F32-8638-0F3B781D4C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328420" y="1491393"/>
            <a:ext cx="9413240" cy="457424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AAB56633-59EF-45BE-89B8-E28B56547A70}"/>
              </a:ext>
            </a:extLst>
          </p:cNvPr>
          <p:cNvSpPr/>
          <p:nvPr/>
        </p:nvSpPr>
        <p:spPr>
          <a:xfrm>
            <a:off x="2500654" y="2949412"/>
            <a:ext cx="1788863" cy="252682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="" xmlns:a16="http://schemas.microsoft.com/office/drawing/2014/main" id="{C6A69230-C09B-4056-BF24-624573873308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3584519" y="5286806"/>
            <a:ext cx="589399" cy="968265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63E6473-148F-43E2-9039-17CE739BA73B}"/>
              </a:ext>
            </a:extLst>
          </p:cNvPr>
          <p:cNvSpPr txBox="1"/>
          <p:nvPr/>
        </p:nvSpPr>
        <p:spPr>
          <a:xfrm>
            <a:off x="4363351" y="5896362"/>
            <a:ext cx="253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상세페이지로 이동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33113706-2128-455C-AF2E-C9DC91B2BCE2}"/>
              </a:ext>
            </a:extLst>
          </p:cNvPr>
          <p:cNvSpPr/>
          <p:nvPr/>
        </p:nvSpPr>
        <p:spPr>
          <a:xfrm>
            <a:off x="8899842" y="5593948"/>
            <a:ext cx="605811" cy="4202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A8CEDFC1-EC27-4F15-B9F5-28BEB22CCA45}"/>
              </a:ext>
            </a:extLst>
          </p:cNvPr>
          <p:cNvCxnSpPr>
            <a:cxnSpLocks/>
          </p:cNvCxnSpPr>
          <p:nvPr/>
        </p:nvCxnSpPr>
        <p:spPr>
          <a:xfrm>
            <a:off x="9505653" y="5820594"/>
            <a:ext cx="41050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4D535EE-D765-4DFD-ABE6-51BD3D71D1AD}"/>
              </a:ext>
            </a:extLst>
          </p:cNvPr>
          <p:cNvSpPr txBox="1"/>
          <p:nvPr/>
        </p:nvSpPr>
        <p:spPr>
          <a:xfrm>
            <a:off x="9916160" y="5651317"/>
            <a:ext cx="1618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관리자일 경우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9890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59151AE-B8C7-4DF4-90E0-E060E0C6FDFA}"/>
              </a:ext>
            </a:extLst>
          </p:cNvPr>
          <p:cNvSpPr txBox="1"/>
          <p:nvPr/>
        </p:nvSpPr>
        <p:spPr>
          <a:xfrm>
            <a:off x="3737401" y="6263970"/>
            <a:ext cx="471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스토어에 게시할 상품정보 등록 페이지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35D23B2A-54AE-4F06-890B-87C8F9CF5546}"/>
              </a:ext>
            </a:extLst>
          </p:cNvPr>
          <p:cNvGrpSpPr/>
          <p:nvPr/>
        </p:nvGrpSpPr>
        <p:grpSpPr>
          <a:xfrm>
            <a:off x="1655465" y="255476"/>
            <a:ext cx="8881070" cy="5837708"/>
            <a:chOff x="1655465" y="336158"/>
            <a:chExt cx="8881070" cy="583770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4735F890-A991-4F56-97FD-0C1DA0DB4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tretch>
              <a:fillRect/>
            </a:stretch>
          </p:blipFill>
          <p:spPr>
            <a:xfrm>
              <a:off x="1655465" y="336158"/>
              <a:ext cx="8881070" cy="466256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02808E3E-E5CA-4977-A3B7-648BF98B7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3678535" y="4998720"/>
              <a:ext cx="6858000" cy="117514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5E830578-5570-4B30-B676-902D269AA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3678535" y="4926584"/>
              <a:ext cx="6858000" cy="1175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550934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F48CA14-7C96-4453-8921-FBA10B9CA0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512106" y="181297"/>
            <a:ext cx="7500540" cy="402372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D805DDDA-BC61-4CB3-A335-BDD8B06EC31B}"/>
              </a:ext>
            </a:extLst>
          </p:cNvPr>
          <p:cNvSpPr/>
          <p:nvPr/>
        </p:nvSpPr>
        <p:spPr>
          <a:xfrm>
            <a:off x="8131035" y="3891720"/>
            <a:ext cx="3058478" cy="43783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D5606703-CCC7-447C-9685-70B994FA4E6D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9660274" y="4329556"/>
            <a:ext cx="0" cy="6540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0B44181-BB3B-402D-B7AA-5E8032C3C362}"/>
              </a:ext>
            </a:extLst>
          </p:cNvPr>
          <p:cNvSpPr txBox="1"/>
          <p:nvPr/>
        </p:nvSpPr>
        <p:spPr>
          <a:xfrm>
            <a:off x="8329313" y="4983618"/>
            <a:ext cx="2661921" cy="43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수량 선택 후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장바구니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구매하기 클릭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5E9EEF8D-358C-4F8B-A950-04290B2F6B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366733" y="3265490"/>
            <a:ext cx="6858000" cy="337542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39FACB6F-D649-43CB-A6FA-D3250C34853A}"/>
              </a:ext>
            </a:extLst>
          </p:cNvPr>
          <p:cNvSpPr/>
          <p:nvPr/>
        </p:nvSpPr>
        <p:spPr>
          <a:xfrm>
            <a:off x="1075811" y="4545781"/>
            <a:ext cx="5082942" cy="62685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DE043FF-4897-437E-A163-65C2BE41D6A9}"/>
              </a:ext>
            </a:extLst>
          </p:cNvPr>
          <p:cNvSpPr txBox="1"/>
          <p:nvPr/>
        </p:nvSpPr>
        <p:spPr>
          <a:xfrm>
            <a:off x="798960" y="1900772"/>
            <a:ext cx="2661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[ajax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활용하여 버튼 클릭 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화면을 출력함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="" xmlns:a16="http://schemas.microsoft.com/office/drawing/2014/main" id="{DDCDA7A8-99EC-494A-8750-93E2F31AEE4B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>
            <a:off x="798961" y="2193161"/>
            <a:ext cx="276851" cy="2666049"/>
          </a:xfrm>
          <a:prstGeom prst="bentConnector3">
            <a:avLst>
              <a:gd name="adj1" fmla="val 182571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0095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F9CB835-77A8-4C43-85DD-5447F91F2B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966410" y="800020"/>
            <a:ext cx="8259180" cy="4426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93020E8-0263-4D7A-A576-86D92292020D}"/>
              </a:ext>
            </a:extLst>
          </p:cNvPr>
          <p:cNvSpPr txBox="1"/>
          <p:nvPr/>
        </p:nvSpPr>
        <p:spPr>
          <a:xfrm>
            <a:off x="4765039" y="5316325"/>
            <a:ext cx="2661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후기 작성 페이지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482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F74A091-11BD-4666-8A9E-C6A48206E4FD}"/>
              </a:ext>
            </a:extLst>
          </p:cNvPr>
          <p:cNvGrpSpPr/>
          <p:nvPr/>
        </p:nvGrpSpPr>
        <p:grpSpPr>
          <a:xfrm>
            <a:off x="4633930" y="1186788"/>
            <a:ext cx="7326944" cy="4213528"/>
            <a:chOff x="330872" y="232606"/>
            <a:chExt cx="7326944" cy="4213528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11E223DB-182A-4FC1-85B5-DE1C7CB7B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tretch>
              <a:fillRect/>
            </a:stretch>
          </p:blipFill>
          <p:spPr>
            <a:xfrm>
              <a:off x="330872" y="232606"/>
              <a:ext cx="7326944" cy="3739953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80A138FD-E9B2-4975-9C27-C9BFA5671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573" y="3231833"/>
              <a:ext cx="5058727" cy="121430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9426459-E2DE-4C22-AE82-08CDB4EBF2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82293" y="551361"/>
            <a:ext cx="3130150" cy="307463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6BD1DA5F-9B72-47C8-AAC6-081791CA3F48}"/>
              </a:ext>
            </a:extLst>
          </p:cNvPr>
          <p:cNvSpPr/>
          <p:nvPr/>
        </p:nvSpPr>
        <p:spPr>
          <a:xfrm>
            <a:off x="5523001" y="3666648"/>
            <a:ext cx="750621" cy="3442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="" xmlns:a16="http://schemas.microsoft.com/office/drawing/2014/main" id="{7268E783-802B-4C89-82AE-35D58C2A0612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rot="10800000">
            <a:off x="3812443" y="2088679"/>
            <a:ext cx="1710558" cy="1750076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E36E7D3-3F8C-44EB-9B2F-DF7DE7E36E74}"/>
              </a:ext>
            </a:extLst>
          </p:cNvPr>
          <p:cNvSpPr txBox="1"/>
          <p:nvPr/>
        </p:nvSpPr>
        <p:spPr>
          <a:xfrm>
            <a:off x="977890" y="203367"/>
            <a:ext cx="253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상품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Q&amp;A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작성 페이지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55A58800-9E0C-47B6-A143-B9B020736FCA}"/>
              </a:ext>
            </a:extLst>
          </p:cNvPr>
          <p:cNvSpPr/>
          <p:nvPr/>
        </p:nvSpPr>
        <p:spPr>
          <a:xfrm>
            <a:off x="5910503" y="4696153"/>
            <a:ext cx="521892" cy="24911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="" xmlns:a16="http://schemas.microsoft.com/office/drawing/2014/main" id="{4DCC71C1-4741-449F-B01F-2E8969727D12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4550265" y="4207448"/>
            <a:ext cx="883362" cy="2359007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0824F3DF-C5EE-407C-9D70-F5866D3CD2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686081" y="3830671"/>
            <a:ext cx="3126363" cy="2732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711B713-068D-48BE-AA93-E0C72E740E4C}"/>
              </a:ext>
            </a:extLst>
          </p:cNvPr>
          <p:cNvSpPr txBox="1"/>
          <p:nvPr/>
        </p:nvSpPr>
        <p:spPr>
          <a:xfrm>
            <a:off x="3823126" y="5097649"/>
            <a:ext cx="18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[Q&amp;A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답글 작성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6964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동작 과정 </a:t>
            </a:r>
            <a:r>
              <a:rPr lang="en-US" altLang="ko-KR" b="1"/>
              <a:t>– </a:t>
            </a:r>
            <a:r>
              <a:rPr lang="ko-KR" altLang="en-US" b="1"/>
              <a:t>장바구니</a:t>
            </a:r>
            <a:endParaRPr lang="en-US" altLang="ko-KR" b="1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93040" y="1310005"/>
            <a:ext cx="6709410" cy="3596005"/>
          </a:xfrm>
          <a:prstGeom prst="rect">
            <a:avLst/>
          </a:prstGeom>
        </p:spPr>
      </p:pic>
      <p:sp>
        <p:nvSpPr>
          <p:cNvPr id="14" name="사각형: 둥근 모서리 13"/>
          <p:cNvSpPr/>
          <p:nvPr/>
        </p:nvSpPr>
        <p:spPr>
          <a:xfrm>
            <a:off x="4899660" y="1588135"/>
            <a:ext cx="1196340" cy="23050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17"/>
          <p:cNvSpPr txBox="1"/>
          <p:nvPr/>
        </p:nvSpPr>
        <p:spPr>
          <a:xfrm>
            <a:off x="3517900" y="1499870"/>
            <a:ext cx="1311275" cy="33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로그인 전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37" name="사각형: 둥근 모서리 13"/>
          <p:cNvSpPr/>
          <p:nvPr/>
        </p:nvSpPr>
        <p:spPr>
          <a:xfrm>
            <a:off x="3478530" y="4629150"/>
            <a:ext cx="1196340" cy="230505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18440" y="5220335"/>
            <a:ext cx="6670675" cy="1137920"/>
          </a:xfrm>
          <a:prstGeom prst="rect">
            <a:avLst/>
          </a:prstGeom>
        </p:spPr>
      </p:pic>
      <p:cxnSp>
        <p:nvCxnSpPr>
          <p:cNvPr id="36" name="직선 화살표 연결선 25"/>
          <p:cNvCxnSpPr/>
          <p:nvPr/>
        </p:nvCxnSpPr>
        <p:spPr>
          <a:xfrm rot="16200000" flipH="1">
            <a:off x="3980180" y="5075555"/>
            <a:ext cx="281305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40" name="TextBox 17"/>
          <p:cNvSpPr txBox="1"/>
          <p:nvPr/>
        </p:nvSpPr>
        <p:spPr>
          <a:xfrm>
            <a:off x="265430" y="5652135"/>
            <a:ext cx="325882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메세지 출력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7481570" y="1319530"/>
            <a:ext cx="4074795" cy="2671445"/>
          </a:xfrm>
          <a:prstGeom prst="rect">
            <a:avLst/>
          </a:prstGeom>
        </p:spPr>
      </p:pic>
      <p:cxnSp>
        <p:nvCxnSpPr>
          <p:cNvPr id="43" name="연결선: 꺾임 8"/>
          <p:cNvCxnSpPr>
            <a:endCxn id="42" idx="1"/>
          </p:cNvCxnSpPr>
          <p:nvPr/>
        </p:nvCxnSpPr>
        <p:spPr>
          <a:xfrm rot="5400000" flipH="1" flipV="1">
            <a:off x="5479415" y="3843020"/>
            <a:ext cx="3189605" cy="814070"/>
          </a:xfrm>
          <a:prstGeom prst="bentConnector2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44" name="TextBox 17"/>
          <p:cNvSpPr txBox="1"/>
          <p:nvPr/>
        </p:nvSpPr>
        <p:spPr>
          <a:xfrm>
            <a:off x="8009255" y="911225"/>
            <a:ext cx="325882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로그인 페이지로 이동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7407910" y="3784600"/>
            <a:ext cx="4471035" cy="267589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6210935" y="1724025"/>
            <a:ext cx="160718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3"/>
          <p:cNvSpPr txBox="1"/>
          <p:nvPr/>
        </p:nvSpPr>
        <p:spPr>
          <a:xfrm>
            <a:off x="8438515" y="6193155"/>
            <a:ext cx="2488565" cy="339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장바구니 데이터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insert]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spd="slow" p14:dur="1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217170" y="3333750"/>
            <a:ext cx="6210935" cy="3133090"/>
          </a:xfrm>
          <a:prstGeom prst="rect">
            <a:avLst/>
          </a:prstGeom>
        </p:spPr>
      </p:pic>
      <p:sp>
        <p:nvSpPr>
          <p:cNvPr id="44" name="TextBox 17"/>
          <p:cNvSpPr txBox="1"/>
          <p:nvPr/>
        </p:nvSpPr>
        <p:spPr>
          <a:xfrm>
            <a:off x="873125" y="2994660"/>
            <a:ext cx="5513070" cy="28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스토어 상세 페이지로 이동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 cstate="print"/>
          <a:srcRect l="-240" b="46990"/>
          <a:stretch>
            <a:fillRect/>
          </a:stretch>
        </p:blipFill>
        <p:spPr>
          <a:xfrm>
            <a:off x="158750" y="499745"/>
            <a:ext cx="6203315" cy="1763395"/>
          </a:xfrm>
          <a:custGeom>
            <a:avLst/>
            <a:gdLst>
              <a:gd name="connsiteX0" fmla="*/ 14990 w 6203071"/>
              <a:gd name="connsiteY0" fmla="*/ 0 h 1763191"/>
              <a:gd name="connsiteX1" fmla="*/ 6203041 w 6203071"/>
              <a:gd name="connsiteY1" fmla="*/ 0 h 1763191"/>
              <a:gd name="connsiteX2" fmla="*/ 6191291 w 6203071"/>
              <a:gd name="connsiteY2" fmla="*/ 1763184 h 1763191"/>
              <a:gd name="connsiteX3" fmla="*/ 40 w 6203071"/>
              <a:gd name="connsiteY3" fmla="*/ 1754525 h 1763191"/>
              <a:gd name="connsiteX4" fmla="*/ 14990 w 6203071"/>
              <a:gd name="connsiteY4" fmla="*/ 0 h 17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3071" h="1763191">
                <a:moveTo>
                  <a:pt x="14990" y="0"/>
                </a:moveTo>
                <a:lnTo>
                  <a:pt x="6203041" y="0"/>
                </a:lnTo>
                <a:lnTo>
                  <a:pt x="6191291" y="1763184"/>
                </a:lnTo>
                <a:lnTo>
                  <a:pt x="40" y="1754525"/>
                </a:lnTo>
                <a:lnTo>
                  <a:pt x="14990" y="0"/>
                </a:lnTo>
                <a:close/>
              </a:path>
            </a:pathLst>
          </a:custGeom>
        </p:spPr>
      </p:pic>
      <p:sp>
        <p:nvSpPr>
          <p:cNvPr id="14" name="사각형: 둥근 모서리 13"/>
          <p:cNvSpPr/>
          <p:nvPr/>
        </p:nvSpPr>
        <p:spPr>
          <a:xfrm>
            <a:off x="4464685" y="734695"/>
            <a:ext cx="1196340" cy="23050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17"/>
          <p:cNvSpPr txBox="1"/>
          <p:nvPr/>
        </p:nvSpPr>
        <p:spPr>
          <a:xfrm>
            <a:off x="4409440" y="167640"/>
            <a:ext cx="1311275" cy="338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로그인 후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46" name="사각형: 둥근 모서리 13"/>
          <p:cNvSpPr/>
          <p:nvPr/>
        </p:nvSpPr>
        <p:spPr>
          <a:xfrm>
            <a:off x="4426585" y="6049010"/>
            <a:ext cx="702310" cy="230505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7" name="직선 화살표 연결선 25"/>
          <p:cNvCxnSpPr/>
          <p:nvPr/>
        </p:nvCxnSpPr>
        <p:spPr>
          <a:xfrm rot="16200000" flipH="1">
            <a:off x="3395345" y="2698115"/>
            <a:ext cx="512445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49" name="TextBox 17"/>
          <p:cNvSpPr txBox="1"/>
          <p:nvPr/>
        </p:nvSpPr>
        <p:spPr>
          <a:xfrm>
            <a:off x="3593465" y="5749925"/>
            <a:ext cx="2193290" cy="287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수량 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장바구니  담기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 cstate="print"/>
          <a:srcRect l="18000" t="-20"/>
          <a:stretch>
            <a:fillRect/>
          </a:stretch>
        </p:blipFill>
        <p:spPr>
          <a:xfrm>
            <a:off x="6765290" y="4822190"/>
            <a:ext cx="5280025" cy="1682750"/>
          </a:xfrm>
          <a:custGeom>
            <a:avLst/>
            <a:gdLst>
              <a:gd name="connsiteX0" fmla="*/ 17363 w 5868828"/>
              <a:gd name="connsiteY0" fmla="*/ 0 h 1870392"/>
              <a:gd name="connsiteX1" fmla="*/ 5868828 w 5868828"/>
              <a:gd name="connsiteY1" fmla="*/ 346 h 1870392"/>
              <a:gd name="connsiteX2" fmla="*/ 5868828 w 5868828"/>
              <a:gd name="connsiteY2" fmla="*/ 1870363 h 1870392"/>
              <a:gd name="connsiteX3" fmla="*/ 44 w 5868828"/>
              <a:gd name="connsiteY3" fmla="*/ 1835727 h 1870392"/>
              <a:gd name="connsiteX4" fmla="*/ 17363 w 5868828"/>
              <a:gd name="connsiteY4" fmla="*/ 0 h 187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8828" h="1870392">
                <a:moveTo>
                  <a:pt x="17363" y="0"/>
                </a:moveTo>
                <a:lnTo>
                  <a:pt x="5868828" y="346"/>
                </a:lnTo>
                <a:lnTo>
                  <a:pt x="5868828" y="1870363"/>
                </a:lnTo>
                <a:lnTo>
                  <a:pt x="44" y="1835727"/>
                </a:lnTo>
                <a:lnTo>
                  <a:pt x="17363" y="0"/>
                </a:lnTo>
                <a:close/>
              </a:path>
            </a:pathLst>
          </a:custGeom>
        </p:spPr>
      </p:pic>
      <p:cxnSp>
        <p:nvCxnSpPr>
          <p:cNvPr id="52" name="연결선: 꺾임 8"/>
          <p:cNvCxnSpPr/>
          <p:nvPr/>
        </p:nvCxnSpPr>
        <p:spPr>
          <a:xfrm flipV="1">
            <a:off x="5400675" y="5572125"/>
            <a:ext cx="1390015" cy="62357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6560820" y="499745"/>
            <a:ext cx="5471160" cy="2929255"/>
          </a:xfrm>
          <a:prstGeom prst="rect">
            <a:avLst/>
          </a:prstGeom>
        </p:spPr>
      </p:pic>
      <p:sp>
        <p:nvSpPr>
          <p:cNvPr id="56" name="사각형: 둥근 모서리 13"/>
          <p:cNvSpPr/>
          <p:nvPr/>
        </p:nvSpPr>
        <p:spPr>
          <a:xfrm>
            <a:off x="2094230" y="1632585"/>
            <a:ext cx="3874770" cy="63119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57" name="직선 화살표 연결선 25"/>
          <p:cNvCxnSpPr/>
          <p:nvPr/>
        </p:nvCxnSpPr>
        <p:spPr>
          <a:xfrm rot="16200000" flipV="1">
            <a:off x="9349740" y="4850130"/>
            <a:ext cx="452120" cy="1270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58" name="TextBox 17"/>
          <p:cNvSpPr txBox="1"/>
          <p:nvPr/>
        </p:nvSpPr>
        <p:spPr>
          <a:xfrm>
            <a:off x="8604885" y="5080635"/>
            <a:ext cx="2193290" cy="290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장바구니 추가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59" name="사각형: 둥근 모서리 13"/>
          <p:cNvSpPr/>
          <p:nvPr/>
        </p:nvSpPr>
        <p:spPr>
          <a:xfrm>
            <a:off x="8317230" y="1458595"/>
            <a:ext cx="3122295" cy="71628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print"/>
          <a:srcRect l="58740" t="88620" r="22020" b="6420"/>
          <a:stretch>
            <a:fillRect/>
          </a:stretch>
        </p:blipFill>
        <p:spPr>
          <a:xfrm>
            <a:off x="4347210" y="6522720"/>
            <a:ext cx="1128395" cy="15557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8374380" y="1511300"/>
            <a:ext cx="2896870" cy="6858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8364855" y="1517650"/>
            <a:ext cx="2896870" cy="6858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8" cstate="print"/>
          <a:stretch>
            <a:fillRect/>
          </a:stretch>
        </p:blipFill>
        <p:spPr>
          <a:xfrm>
            <a:off x="6670040" y="3524250"/>
            <a:ext cx="4256405" cy="116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spd="slow" p14:dur="1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7"/>
          <p:cNvSpPr txBox="1"/>
          <p:nvPr/>
        </p:nvSpPr>
        <p:spPr>
          <a:xfrm>
            <a:off x="410210" y="2766060"/>
            <a:ext cx="6280785" cy="28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스토어 상세 페이지로 이동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 cstate="print"/>
          <a:srcRect l="35250" t="7240" r="35320" b="74630"/>
          <a:stretch>
            <a:fillRect/>
          </a:stretch>
        </p:blipFill>
        <p:spPr>
          <a:xfrm>
            <a:off x="7203440" y="4976495"/>
            <a:ext cx="4175125" cy="1254125"/>
          </a:xfrm>
          <a:custGeom>
            <a:avLst/>
            <a:gdLst>
              <a:gd name="connsiteX0" fmla="*/ 6063 w 1724680"/>
              <a:gd name="connsiteY0" fmla="*/ 0 h 339303"/>
              <a:gd name="connsiteX1" fmla="*/ 1706487 w 1724680"/>
              <a:gd name="connsiteY1" fmla="*/ 0 h 339303"/>
              <a:gd name="connsiteX2" fmla="*/ 1724576 w 1724680"/>
              <a:gd name="connsiteY2" fmla="*/ 339303 h 339303"/>
              <a:gd name="connsiteX3" fmla="*/ 34 w 1724680"/>
              <a:gd name="connsiteY3" fmla="*/ 339302 h 339303"/>
              <a:gd name="connsiteX4" fmla="*/ 6063 w 1724680"/>
              <a:gd name="connsiteY4" fmla="*/ 0 h 33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4680" h="339303">
                <a:moveTo>
                  <a:pt x="6063" y="0"/>
                </a:moveTo>
                <a:lnTo>
                  <a:pt x="1706487" y="0"/>
                </a:lnTo>
                <a:lnTo>
                  <a:pt x="1724576" y="339303"/>
                </a:lnTo>
                <a:lnTo>
                  <a:pt x="34" y="339302"/>
                </a:lnTo>
                <a:lnTo>
                  <a:pt x="6063" y="0"/>
                </a:lnTo>
                <a:close/>
              </a:path>
            </a:pathLst>
          </a:custGeom>
        </p:spPr>
      </p:pic>
      <p:sp>
        <p:nvSpPr>
          <p:cNvPr id="54" name="TextBox 17"/>
          <p:cNvSpPr txBox="1"/>
          <p:nvPr/>
        </p:nvSpPr>
        <p:spPr>
          <a:xfrm>
            <a:off x="6857365" y="6282055"/>
            <a:ext cx="5011420" cy="29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메세지 출력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 cstate="print"/>
          <a:srcRect l="6090" t="270" r="12420" b="42580"/>
          <a:stretch>
            <a:fillRect/>
          </a:stretch>
        </p:blipFill>
        <p:spPr>
          <a:xfrm>
            <a:off x="298450" y="302895"/>
            <a:ext cx="6295390" cy="2364105"/>
          </a:xfrm>
          <a:custGeom>
            <a:avLst/>
            <a:gdLst>
              <a:gd name="connsiteX0" fmla="*/ 18436 w 4458631"/>
              <a:gd name="connsiteY0" fmla="*/ 0 h 1674277"/>
              <a:gd name="connsiteX1" fmla="*/ 4452484 w 4458631"/>
              <a:gd name="connsiteY1" fmla="*/ 0 h 1674277"/>
              <a:gd name="connsiteX2" fmla="*/ 4458618 w 4458631"/>
              <a:gd name="connsiteY2" fmla="*/ 1662002 h 1674277"/>
              <a:gd name="connsiteX3" fmla="*/ 37 w 4458631"/>
              <a:gd name="connsiteY3" fmla="*/ 1674268 h 1674277"/>
              <a:gd name="connsiteX4" fmla="*/ 18436 w 4458631"/>
              <a:gd name="connsiteY4" fmla="*/ 0 h 167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8631" h="1674277">
                <a:moveTo>
                  <a:pt x="18436" y="0"/>
                </a:moveTo>
                <a:lnTo>
                  <a:pt x="4452484" y="0"/>
                </a:lnTo>
                <a:lnTo>
                  <a:pt x="4458618" y="1662002"/>
                </a:lnTo>
                <a:lnTo>
                  <a:pt x="37" y="1674268"/>
                </a:lnTo>
                <a:lnTo>
                  <a:pt x="18436" y="0"/>
                </a:lnTo>
                <a:close/>
              </a:path>
            </a:pathLst>
          </a:custGeom>
        </p:spPr>
      </p:pic>
      <p:cxnSp>
        <p:nvCxnSpPr>
          <p:cNvPr id="57" name="직선 화살표 연결선 25"/>
          <p:cNvCxnSpPr/>
          <p:nvPr/>
        </p:nvCxnSpPr>
        <p:spPr>
          <a:xfrm rot="16200000">
            <a:off x="9114790" y="4618355"/>
            <a:ext cx="608965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58" name="TextBox 17"/>
          <p:cNvSpPr txBox="1"/>
          <p:nvPr/>
        </p:nvSpPr>
        <p:spPr>
          <a:xfrm>
            <a:off x="7708900" y="3931285"/>
            <a:ext cx="3566795" cy="291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수량이 변경됨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 cstate="print"/>
          <a:srcRect l="12170" t="29080" r="13330" b="-220"/>
          <a:stretch>
            <a:fillRect/>
          </a:stretch>
        </p:blipFill>
        <p:spPr>
          <a:xfrm>
            <a:off x="942340" y="3505200"/>
            <a:ext cx="5391785" cy="2658110"/>
          </a:xfrm>
          <a:custGeom>
            <a:avLst/>
            <a:gdLst>
              <a:gd name="connsiteX0" fmla="*/ 0 w 4372901"/>
              <a:gd name="connsiteY0" fmla="*/ 0 h 2156144"/>
              <a:gd name="connsiteX1" fmla="*/ 4346863 w 4372901"/>
              <a:gd name="connsiteY1" fmla="*/ 0 h 2156144"/>
              <a:gd name="connsiteX2" fmla="*/ 4372843 w 4372901"/>
              <a:gd name="connsiteY2" fmla="*/ 2156115 h 2156144"/>
              <a:gd name="connsiteX3" fmla="*/ 0 w 4372901"/>
              <a:gd name="connsiteY3" fmla="*/ 2130138 h 2156144"/>
              <a:gd name="connsiteX4" fmla="*/ 0 w 4372901"/>
              <a:gd name="connsiteY4" fmla="*/ 0 h 215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2901" h="2156144">
                <a:moveTo>
                  <a:pt x="0" y="0"/>
                </a:moveTo>
                <a:lnTo>
                  <a:pt x="4346863" y="0"/>
                </a:lnTo>
                <a:lnTo>
                  <a:pt x="4372843" y="2156115"/>
                </a:lnTo>
                <a:lnTo>
                  <a:pt x="0" y="2130138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7" name="직선 화살표 연결선 25"/>
          <p:cNvCxnSpPr/>
          <p:nvPr/>
        </p:nvCxnSpPr>
        <p:spPr>
          <a:xfrm rot="16200000" flipH="1">
            <a:off x="3542030" y="3258820"/>
            <a:ext cx="340360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62" name="사각형: 둥근 모서리 13"/>
          <p:cNvSpPr/>
          <p:nvPr/>
        </p:nvSpPr>
        <p:spPr>
          <a:xfrm>
            <a:off x="5074285" y="5697220"/>
            <a:ext cx="702310" cy="230505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3" name="TextBox 17"/>
          <p:cNvSpPr txBox="1"/>
          <p:nvPr/>
        </p:nvSpPr>
        <p:spPr>
          <a:xfrm>
            <a:off x="1042670" y="6294120"/>
            <a:ext cx="5336540" cy="28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같은 상품 수량 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장바구니  담기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cxnSp>
        <p:nvCxnSpPr>
          <p:cNvPr id="64" name="직선 화살표 연결선 25"/>
          <p:cNvCxnSpPr/>
          <p:nvPr/>
        </p:nvCxnSpPr>
        <p:spPr>
          <a:xfrm>
            <a:off x="5841365" y="5796915"/>
            <a:ext cx="901700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5" cstate="print"/>
          <a:srcRect l="7160" t="4100" r="13660" b="19330"/>
          <a:stretch>
            <a:fillRect/>
          </a:stretch>
        </p:blipFill>
        <p:spPr>
          <a:xfrm>
            <a:off x="6803390" y="913130"/>
            <a:ext cx="5114925" cy="2960370"/>
          </a:xfrm>
          <a:custGeom>
            <a:avLst/>
            <a:gdLst>
              <a:gd name="connsiteX0" fmla="*/ 10867 w 4487633"/>
              <a:gd name="connsiteY0" fmla="*/ 0 h 2325705"/>
              <a:gd name="connsiteX1" fmla="*/ 4487617 w 4487633"/>
              <a:gd name="connsiteY1" fmla="*/ 0 h 2325705"/>
              <a:gd name="connsiteX2" fmla="*/ 4479680 w 4487633"/>
              <a:gd name="connsiteY2" fmla="*/ 2325688 h 2325705"/>
              <a:gd name="connsiteX3" fmla="*/ 2929 w 4487633"/>
              <a:gd name="connsiteY3" fmla="*/ 2309813 h 2325705"/>
              <a:gd name="connsiteX4" fmla="*/ 18804 w 4487633"/>
              <a:gd name="connsiteY4" fmla="*/ 2278062 h 2325705"/>
              <a:gd name="connsiteX5" fmla="*/ 10867 w 4487633"/>
              <a:gd name="connsiteY5" fmla="*/ 0 h 232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7633" h="2325705">
                <a:moveTo>
                  <a:pt x="10867" y="0"/>
                </a:moveTo>
                <a:lnTo>
                  <a:pt x="4487617" y="0"/>
                </a:lnTo>
                <a:lnTo>
                  <a:pt x="4479680" y="2325688"/>
                </a:lnTo>
                <a:lnTo>
                  <a:pt x="2929" y="2309813"/>
                </a:lnTo>
                <a:lnTo>
                  <a:pt x="18804" y="2278062"/>
                </a:lnTo>
                <a:lnTo>
                  <a:pt x="10867" y="0"/>
                </a:lnTo>
                <a:close/>
              </a:path>
            </a:pathLst>
          </a:custGeom>
        </p:spPr>
      </p:pic>
      <p:sp>
        <p:nvSpPr>
          <p:cNvPr id="66" name="사각형: 둥근 모서리 13"/>
          <p:cNvSpPr/>
          <p:nvPr/>
        </p:nvSpPr>
        <p:spPr>
          <a:xfrm>
            <a:off x="9655810" y="2404745"/>
            <a:ext cx="337820" cy="230505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8" name="TextBox 17"/>
          <p:cNvSpPr txBox="1"/>
          <p:nvPr/>
        </p:nvSpPr>
        <p:spPr>
          <a:xfrm>
            <a:off x="3503930" y="2271395"/>
            <a:ext cx="1018540" cy="24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수량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1]</a:t>
            </a:r>
          </a:p>
        </p:txBody>
      </p:sp>
      <p:sp>
        <p:nvSpPr>
          <p:cNvPr id="69" name="TextBox 17"/>
          <p:cNvSpPr txBox="1"/>
          <p:nvPr/>
        </p:nvSpPr>
        <p:spPr>
          <a:xfrm>
            <a:off x="9331325" y="2709545"/>
            <a:ext cx="1018540" cy="24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수량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4]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2437765" y="1733550"/>
            <a:ext cx="4025900" cy="95250"/>
          </a:xfrm>
          <a:prstGeom prst="rect">
            <a:avLst/>
          </a:prstGeom>
        </p:spPr>
      </p:pic>
      <p:sp>
        <p:nvSpPr>
          <p:cNvPr id="56" name="사각형: 둥근 모서리 13"/>
          <p:cNvSpPr/>
          <p:nvPr/>
        </p:nvSpPr>
        <p:spPr>
          <a:xfrm>
            <a:off x="2266950" y="1707515"/>
            <a:ext cx="4239260" cy="90678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8489315" y="2100580"/>
            <a:ext cx="3413125" cy="8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spd="slow" p14:dur="1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7"/>
          <p:cNvSpPr txBox="1"/>
          <p:nvPr/>
        </p:nvSpPr>
        <p:spPr>
          <a:xfrm>
            <a:off x="582930" y="3879850"/>
            <a:ext cx="4669790" cy="29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해당 상품 삭제버튼 클릭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cxnSp>
        <p:nvCxnSpPr>
          <p:cNvPr id="47" name="직선 화살표 연결선 25"/>
          <p:cNvCxnSpPr/>
          <p:nvPr/>
        </p:nvCxnSpPr>
        <p:spPr>
          <a:xfrm rot="16200000" flipH="1">
            <a:off x="2660650" y="4556125"/>
            <a:ext cx="602615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" cstate="print"/>
          <a:srcRect l="35090" t="7420" r="35090" b="75530"/>
          <a:stretch>
            <a:fillRect/>
          </a:stretch>
        </p:blipFill>
        <p:spPr>
          <a:xfrm>
            <a:off x="1147445" y="4977765"/>
            <a:ext cx="3636645" cy="1113790"/>
          </a:xfrm>
          <a:prstGeom prst="rect">
            <a:avLst/>
          </a:prstGeom>
        </p:spPr>
      </p:pic>
      <p:sp>
        <p:nvSpPr>
          <p:cNvPr id="75" name="TextBox 17"/>
          <p:cNvSpPr txBox="1"/>
          <p:nvPr/>
        </p:nvSpPr>
        <p:spPr>
          <a:xfrm>
            <a:off x="6096000" y="1468755"/>
            <a:ext cx="5619115" cy="291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상품 장바구니 삭제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 cstate="print"/>
          <a:srcRect l="29760" t="12770" r="14270" b="21890"/>
          <a:stretch>
            <a:fillRect/>
          </a:stretch>
        </p:blipFill>
        <p:spPr>
          <a:xfrm>
            <a:off x="177800" y="266065"/>
            <a:ext cx="5500370" cy="3564255"/>
          </a:xfrm>
          <a:prstGeom prst="rect">
            <a:avLst/>
          </a:prstGeom>
        </p:spPr>
      </p:pic>
      <p:sp>
        <p:nvSpPr>
          <p:cNvPr id="72" name="사각형: 둥근 모서리 13"/>
          <p:cNvSpPr/>
          <p:nvPr/>
        </p:nvSpPr>
        <p:spPr>
          <a:xfrm>
            <a:off x="5021580" y="2270760"/>
            <a:ext cx="445770" cy="25146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4" cstate="print"/>
          <a:srcRect l="31170" t="29160" r="13830"/>
          <a:stretch>
            <a:fillRect/>
          </a:stretch>
        </p:blipFill>
        <p:spPr>
          <a:xfrm>
            <a:off x="5705475" y="1924685"/>
            <a:ext cx="6315075" cy="4075430"/>
          </a:xfrm>
          <a:prstGeom prst="rect">
            <a:avLst/>
          </a:prstGeom>
        </p:spPr>
      </p:pic>
      <p:cxnSp>
        <p:nvCxnSpPr>
          <p:cNvPr id="80" name="직선 화살표 연결선 25"/>
          <p:cNvCxnSpPr/>
          <p:nvPr/>
        </p:nvCxnSpPr>
        <p:spPr>
          <a:xfrm>
            <a:off x="4772025" y="5492750"/>
            <a:ext cx="897890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81" name="TextBox 17"/>
          <p:cNvSpPr txBox="1"/>
          <p:nvPr/>
        </p:nvSpPr>
        <p:spPr>
          <a:xfrm>
            <a:off x="1042670" y="6294120"/>
            <a:ext cx="5336540" cy="28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같은 상품 수량 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장바구니  담기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22580" y="739140"/>
            <a:ext cx="5297805" cy="12509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5821045" y="2374265"/>
            <a:ext cx="6209665" cy="14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spd="slow" p14:dur="1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87"/>
          </a:xfrm>
        </p:spPr>
        <p:txBody>
          <a:bodyPr/>
          <a:lstStyle/>
          <a:p>
            <a:r>
              <a:rPr lang="ko-KR" altLang="en-US" b="1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82839F3-0B85-4448-9C31-F000400C2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233"/>
            <a:ext cx="10797988" cy="46437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accent2"/>
                </a:solidFill>
              </a:rPr>
              <a:t>PAW IN HAND(</a:t>
            </a:r>
            <a:r>
              <a:rPr lang="ko-KR" altLang="en-US" b="1" dirty="0" err="1">
                <a:solidFill>
                  <a:schemeClr val="accent2"/>
                </a:solidFill>
              </a:rPr>
              <a:t>포인핸드</a:t>
            </a:r>
            <a:r>
              <a:rPr lang="en-US" altLang="ko-KR" b="1" dirty="0">
                <a:solidFill>
                  <a:schemeClr val="accent2"/>
                </a:solidFill>
              </a:rPr>
              <a:t>)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PAW IN HAND </a:t>
            </a:r>
            <a:r>
              <a:rPr lang="ko-KR" altLang="en-US" dirty="0"/>
              <a:t>어플을 웹프로그램 화 시킨 프로젝트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유기동물 등록 및 신고</a:t>
            </a:r>
            <a:r>
              <a:rPr lang="en-US" altLang="ko-KR" dirty="0"/>
              <a:t>, </a:t>
            </a:r>
            <a:r>
              <a:rPr lang="ko-KR" altLang="en-US" dirty="0"/>
              <a:t>봉사 게시판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반려동물 </a:t>
            </a:r>
            <a:r>
              <a:rPr lang="ko-KR" altLang="en-US" dirty="0" err="1"/>
              <a:t>굿즈</a:t>
            </a:r>
            <a:r>
              <a:rPr lang="ko-KR" altLang="en-US" dirty="0"/>
              <a:t> 판매 스토어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353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l="31560" t="28850" r="12890" b="19490"/>
          <a:stretch>
            <a:fillRect/>
          </a:stretch>
        </p:blipFill>
        <p:spPr>
          <a:xfrm>
            <a:off x="285750" y="276860"/>
            <a:ext cx="6143625" cy="2863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35180" t="8160" r="35080" b="75360"/>
          <a:stretch>
            <a:fillRect/>
          </a:stretch>
        </p:blipFill>
        <p:spPr>
          <a:xfrm>
            <a:off x="7569835" y="4669155"/>
            <a:ext cx="3754120" cy="1270635"/>
          </a:xfrm>
          <a:prstGeom prst="rect">
            <a:avLst/>
          </a:prstGeom>
        </p:spPr>
      </p:pic>
      <p:sp>
        <p:nvSpPr>
          <p:cNvPr id="6" name="TextBox 17"/>
          <p:cNvSpPr txBox="1"/>
          <p:nvPr/>
        </p:nvSpPr>
        <p:spPr>
          <a:xfrm>
            <a:off x="7352030" y="6053455"/>
            <a:ext cx="4236720" cy="29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메세지 출력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cxnSp>
        <p:nvCxnSpPr>
          <p:cNvPr id="7" name="직선 화살표 연결선 25"/>
          <p:cNvCxnSpPr/>
          <p:nvPr/>
        </p:nvCxnSpPr>
        <p:spPr>
          <a:xfrm rot="16200000" flipH="1">
            <a:off x="3113405" y="3127375"/>
            <a:ext cx="602615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8" name="사각형: 둥근 모서리 13"/>
          <p:cNvSpPr/>
          <p:nvPr/>
        </p:nvSpPr>
        <p:spPr>
          <a:xfrm>
            <a:off x="2497455" y="1284605"/>
            <a:ext cx="518795" cy="23749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42900" y="3569970"/>
            <a:ext cx="6093460" cy="2792730"/>
          </a:xfrm>
          <a:prstGeom prst="rect">
            <a:avLst/>
          </a:prstGeom>
        </p:spPr>
      </p:pic>
      <p:sp>
        <p:nvSpPr>
          <p:cNvPr id="14" name="사각형: 둥근 모서리 13"/>
          <p:cNvSpPr/>
          <p:nvPr/>
        </p:nvSpPr>
        <p:spPr>
          <a:xfrm>
            <a:off x="2506980" y="4561205"/>
            <a:ext cx="518795" cy="23749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1249680" y="3429000"/>
            <a:ext cx="4669790" cy="29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상품 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-/+</a:t>
            </a:r>
            <a:r>
              <a:rPr kumimoji="0" lang="ko-KR" altLang="en-US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버튼 클릭해서 수량 변경 후 변경버튼 클릭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60680" y="739140"/>
            <a:ext cx="6026785" cy="1422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13055" y="4014470"/>
            <a:ext cx="6026785" cy="142240"/>
          </a:xfrm>
          <a:prstGeom prst="rect">
            <a:avLst/>
          </a:prstGeom>
        </p:spPr>
      </p:pic>
      <p:cxnSp>
        <p:nvCxnSpPr>
          <p:cNvPr id="18" name="직선 화살표 연결선 25"/>
          <p:cNvCxnSpPr/>
          <p:nvPr/>
        </p:nvCxnSpPr>
        <p:spPr>
          <a:xfrm>
            <a:off x="6460490" y="5355590"/>
            <a:ext cx="932815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/>
          <a:srcRect l="34510"/>
          <a:stretch>
            <a:fillRect/>
          </a:stretch>
        </p:blipFill>
        <p:spPr>
          <a:xfrm>
            <a:off x="6814820" y="1871980"/>
            <a:ext cx="5037455" cy="1938020"/>
          </a:xfrm>
          <a:prstGeom prst="rect">
            <a:avLst/>
          </a:prstGeom>
        </p:spPr>
      </p:pic>
      <p:cxnSp>
        <p:nvCxnSpPr>
          <p:cNvPr id="21" name="직선 화살표 연결선 25"/>
          <p:cNvCxnSpPr/>
          <p:nvPr/>
        </p:nvCxnSpPr>
        <p:spPr>
          <a:xfrm rot="16200000">
            <a:off x="8947150" y="4291330"/>
            <a:ext cx="839470" cy="0"/>
          </a:xfrm>
          <a:prstGeom prst="straightConnector1">
            <a:avLst/>
          </a:prstGeom>
          <a:noFill/>
          <a:ln w="6350" cap="flat" cmpd="sng" algn="ctr">
            <a:solidFill>
              <a:srgbClr val="ED7D31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/>
          <a:srcRect l="4330" t="41240" r="68110" b="34590"/>
          <a:stretch>
            <a:fillRect/>
          </a:stretch>
        </p:blipFill>
        <p:spPr>
          <a:xfrm>
            <a:off x="7767320" y="477520"/>
            <a:ext cx="3359785" cy="1573530"/>
          </a:xfrm>
          <a:prstGeom prst="rect">
            <a:avLst/>
          </a:prstGeom>
        </p:spPr>
      </p:pic>
      <p:sp>
        <p:nvSpPr>
          <p:cNvPr id="23" name="사각형: 둥근 모서리 13"/>
          <p:cNvSpPr/>
          <p:nvPr/>
        </p:nvSpPr>
        <p:spPr>
          <a:xfrm>
            <a:off x="9623425" y="1570355"/>
            <a:ext cx="579755" cy="48006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spd="slow" p14:dur="1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87"/>
          </a:xfrm>
        </p:spPr>
        <p:txBody>
          <a:bodyPr/>
          <a:lstStyle/>
          <a:p>
            <a:r>
              <a:rPr lang="ko-KR" altLang="en-US" b="1" dirty="0"/>
              <a:t>동작 과정 </a:t>
            </a:r>
            <a:r>
              <a:rPr lang="en-US" altLang="ko-KR" b="1" dirty="0"/>
              <a:t>– </a:t>
            </a:r>
            <a:r>
              <a:rPr lang="ko-KR" altLang="en-US" b="1" dirty="0"/>
              <a:t>결제 페이지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5E6997B-D223-4715-BCDA-920280DE89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" y="1165296"/>
            <a:ext cx="6741459" cy="33566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4B631A9-5B37-42F3-80D7-78C27D6F0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48" y="4521980"/>
            <a:ext cx="4428152" cy="14907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57D2D5FC-CC23-4E56-A6A4-C1DE4EC3462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5734" y="4376644"/>
            <a:ext cx="6358690" cy="19126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5F8B3A01-1FFC-4610-8957-553B9A1653DD}"/>
              </a:ext>
            </a:extLst>
          </p:cNvPr>
          <p:cNvSpPr/>
          <p:nvPr/>
        </p:nvSpPr>
        <p:spPr>
          <a:xfrm>
            <a:off x="927850" y="2685252"/>
            <a:ext cx="4988859" cy="8803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="" xmlns:a16="http://schemas.microsoft.com/office/drawing/2014/main" id="{3E15F6B7-CFA9-4D57-ADD2-2AA0DFA1849B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>
            <a:off x="5916709" y="3125410"/>
            <a:ext cx="2988370" cy="125123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4AF9357-2D8E-4F5D-9EFE-C78A9D4D5461}"/>
              </a:ext>
            </a:extLst>
          </p:cNvPr>
          <p:cNvSpPr txBox="1"/>
          <p:nvPr/>
        </p:nvSpPr>
        <p:spPr>
          <a:xfrm>
            <a:off x="9441195" y="3791869"/>
            <a:ext cx="191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상품정보 받아와 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출력하는 코드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2313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702F2DB-05BB-4D2D-B102-FA82690E70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7" y="931263"/>
            <a:ext cx="6600456" cy="295629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9A2BBD3-9B5C-4095-9430-4AA6BF2732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65" y="970017"/>
            <a:ext cx="4802478" cy="376334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900DD2C4-93B9-4280-8499-B66CDC829FFB}"/>
              </a:ext>
            </a:extLst>
          </p:cNvPr>
          <p:cNvSpPr/>
          <p:nvPr/>
        </p:nvSpPr>
        <p:spPr>
          <a:xfrm>
            <a:off x="3028358" y="1819832"/>
            <a:ext cx="802249" cy="3367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="" xmlns:a16="http://schemas.microsoft.com/office/drawing/2014/main" id="{0B487539-F2C0-4DD3-84A6-CEFA8D977FB5}"/>
              </a:ext>
            </a:extLst>
          </p:cNvPr>
          <p:cNvCxnSpPr>
            <a:cxnSpLocks/>
            <a:stCxn id="13" idx="2"/>
            <a:endCxn id="8" idx="1"/>
          </p:cNvCxnSpPr>
          <p:nvPr/>
        </p:nvCxnSpPr>
        <p:spPr>
          <a:xfrm rot="16200000" flipH="1">
            <a:off x="4863865" y="722189"/>
            <a:ext cx="695119" cy="356388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2BD0DD2-23D2-413D-9335-693921AE0A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6" y="3862845"/>
            <a:ext cx="6641941" cy="20448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9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ED78A520-E20E-4157-A32D-605817E9EC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40" y="517603"/>
            <a:ext cx="8521316" cy="19591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6970FE6-4530-49AE-9F91-AEBE04FB3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39" y="2880816"/>
            <a:ext cx="8521316" cy="2743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2FFA17A-2BC8-4644-A2B2-9B1D9235F113}"/>
              </a:ext>
            </a:extLst>
          </p:cNvPr>
          <p:cNvSpPr txBox="1"/>
          <p:nvPr/>
        </p:nvSpPr>
        <p:spPr>
          <a:xfrm>
            <a:off x="4997819" y="2611005"/>
            <a:ext cx="2196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무통장 입금 선택 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56DD0F1-C910-476D-A286-944F56A61F6B}"/>
              </a:ext>
            </a:extLst>
          </p:cNvPr>
          <p:cNvSpPr txBox="1"/>
          <p:nvPr/>
        </p:nvSpPr>
        <p:spPr>
          <a:xfrm>
            <a:off x="4043077" y="5725160"/>
            <a:ext cx="4105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신용카드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카카오페이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네이버페이 선택 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5637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56DD0F1-C910-476D-A286-944F56A61F6B}"/>
              </a:ext>
            </a:extLst>
          </p:cNvPr>
          <p:cNvSpPr txBox="1"/>
          <p:nvPr/>
        </p:nvSpPr>
        <p:spPr>
          <a:xfrm>
            <a:off x="2263846" y="6472467"/>
            <a:ext cx="2169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네이버페이 선택 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BD6DA3C-56C7-44D3-ABC5-7A8C926B1E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4" y="3132041"/>
            <a:ext cx="6257259" cy="330461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1FA68656-7228-4097-B6AF-A552473E3746}"/>
              </a:ext>
            </a:extLst>
          </p:cNvPr>
          <p:cNvSpPr/>
          <p:nvPr/>
        </p:nvSpPr>
        <p:spPr>
          <a:xfrm>
            <a:off x="4270281" y="5800018"/>
            <a:ext cx="925077" cy="4528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77B0C83-688C-49DD-A40D-59EBA885C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11" y="886238"/>
            <a:ext cx="4573088" cy="4873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BFB4D3B2-8B43-44F8-8144-7A83D86EDA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1867" y="91884"/>
            <a:ext cx="4705350" cy="2724150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="" xmlns:a16="http://schemas.microsoft.com/office/drawing/2014/main" id="{C122C469-E47A-459F-BD02-95EEA8E553F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195358" y="5759677"/>
            <a:ext cx="4405297" cy="26677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3BC0C9E-AED2-48EC-9D5D-F5642658C281}"/>
              </a:ext>
            </a:extLst>
          </p:cNvPr>
          <p:cNvSpPr txBox="1"/>
          <p:nvPr/>
        </p:nvSpPr>
        <p:spPr>
          <a:xfrm>
            <a:off x="2621942" y="2736333"/>
            <a:ext cx="3962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아임포트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-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파라미터 보내는 코드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3724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56DD0F1-C910-476D-A286-944F56A61F6B}"/>
              </a:ext>
            </a:extLst>
          </p:cNvPr>
          <p:cNvSpPr txBox="1"/>
          <p:nvPr/>
        </p:nvSpPr>
        <p:spPr>
          <a:xfrm>
            <a:off x="2711235" y="4034131"/>
            <a:ext cx="1546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결제완료 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32A837-3BA4-40B4-BD5E-FB3115602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206890"/>
            <a:ext cx="7243482" cy="379151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1FA68656-7228-4097-B6AF-A552473E3746}"/>
              </a:ext>
            </a:extLst>
          </p:cNvPr>
          <p:cNvSpPr/>
          <p:nvPr/>
        </p:nvSpPr>
        <p:spPr>
          <a:xfrm>
            <a:off x="4799196" y="3352773"/>
            <a:ext cx="925077" cy="4528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="" xmlns:a16="http://schemas.microsoft.com/office/drawing/2014/main" id="{C122C469-E47A-459F-BD02-95EEA8E553F1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4966295" y="4101075"/>
            <a:ext cx="1134104" cy="54322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5FDE0BD-4D40-45D5-843D-B2BD16EF5B7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18136" y="251715"/>
            <a:ext cx="4367676" cy="29659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D8C093B-7DA0-473C-BE6F-30DBDCE7C6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58" y="3326981"/>
            <a:ext cx="6015318" cy="3225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C346AE3-1690-44EC-B179-C929CA485E4D}"/>
              </a:ext>
            </a:extLst>
          </p:cNvPr>
          <p:cNvSpPr txBox="1"/>
          <p:nvPr/>
        </p:nvSpPr>
        <p:spPr>
          <a:xfrm>
            <a:off x="9342940" y="97826"/>
            <a:ext cx="327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아임포트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응답결과 처리 코드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8657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56DD0F1-C910-476D-A286-944F56A61F6B}"/>
              </a:ext>
            </a:extLst>
          </p:cNvPr>
          <p:cNvSpPr txBox="1"/>
          <p:nvPr/>
        </p:nvSpPr>
        <p:spPr>
          <a:xfrm>
            <a:off x="8772153" y="3635092"/>
            <a:ext cx="2488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주문상세 데이터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insert]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151DDD93-26BB-4E85-94E0-E59638FC2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3" y="211722"/>
            <a:ext cx="7555665" cy="401394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EBBE90CB-37B9-41F1-A6DD-CCDA59033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03" y="990723"/>
            <a:ext cx="4351397" cy="264436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2658EBA-AE05-438C-82B3-5F75141C91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8" y="4581109"/>
            <a:ext cx="3885132" cy="139491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D4841C27-80B7-46ED-BD99-F2247ADF3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66" y="4581109"/>
            <a:ext cx="3065843" cy="179002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7CF579A-B564-4D30-8716-538CB92A7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605" y="4581109"/>
            <a:ext cx="3210231" cy="1749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743AE8C-1736-4845-9900-E22EC8C7DF1B}"/>
              </a:ext>
            </a:extLst>
          </p:cNvPr>
          <p:cNvSpPr txBox="1"/>
          <p:nvPr/>
        </p:nvSpPr>
        <p:spPr>
          <a:xfrm>
            <a:off x="8455365" y="6366259"/>
            <a:ext cx="2048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포인트 적립 코드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575884E-76F0-4DE4-9852-5D3DB636C798}"/>
              </a:ext>
            </a:extLst>
          </p:cNvPr>
          <p:cNvSpPr txBox="1"/>
          <p:nvPr/>
        </p:nvSpPr>
        <p:spPr>
          <a:xfrm>
            <a:off x="4918239" y="6371135"/>
            <a:ext cx="2488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 포인트 빼는 코드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5050A1-F17B-4096-BD6E-88D50748A4DC}"/>
              </a:ext>
            </a:extLst>
          </p:cNvPr>
          <p:cNvSpPr txBox="1"/>
          <p:nvPr/>
        </p:nvSpPr>
        <p:spPr>
          <a:xfrm>
            <a:off x="1339440" y="6371135"/>
            <a:ext cx="1641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재고 수정 코드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9262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" y="153450"/>
            <a:ext cx="10515600" cy="800287"/>
          </a:xfrm>
        </p:spPr>
        <p:txBody>
          <a:bodyPr/>
          <a:lstStyle/>
          <a:p>
            <a:r>
              <a:rPr lang="ko-KR" altLang="en-US" b="1" dirty="0"/>
              <a:t>동작 과정 </a:t>
            </a:r>
            <a:r>
              <a:rPr lang="en-US" altLang="ko-KR" b="1" dirty="0"/>
              <a:t>– </a:t>
            </a:r>
            <a:r>
              <a:rPr lang="ko-KR" altLang="en-US" b="1" dirty="0" err="1" smtClean="0"/>
              <a:t>마이페이지</a:t>
            </a:r>
            <a:endParaRPr lang="ko-KR" altLang="en-US" b="1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20532" y="963827"/>
            <a:ext cx="8585207" cy="5309873"/>
          </a:xfr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10176933" y="4724395"/>
            <a:ext cx="151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주문내역 확인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6095112" y="4639729"/>
            <a:ext cx="5724360" cy="12276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>
            <a:off x="5336437" y="3750731"/>
            <a:ext cx="370109" cy="4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5297112" y="3759194"/>
            <a:ext cx="1256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장바구니 이동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4709184" y="3691462"/>
            <a:ext cx="633298" cy="2286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4709184" y="4673596"/>
            <a:ext cx="777216" cy="5080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10800000">
            <a:off x="4216400" y="4978400"/>
            <a:ext cx="457206" cy="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428" y="3378200"/>
            <a:ext cx="3983623" cy="2094835"/>
          </a:xfrm>
          <a:prstGeom prst="rect">
            <a:avLst/>
          </a:prstGeom>
        </p:spPr>
      </p:pic>
      <p:sp>
        <p:nvSpPr>
          <p:cNvPr id="42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127000" y="3412067"/>
            <a:ext cx="4030135" cy="2006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668861" y="2641596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memberUpdateCheck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memberDeleteCheck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</a:p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페이지 에서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Password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검증 후 이동</a:t>
            </a:r>
          </a:p>
        </p:txBody>
      </p:sp>
      <p:cxnSp>
        <p:nvCxnSpPr>
          <p:cNvPr id="45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5400000" flipH="1" flipV="1">
            <a:off x="11057472" y="5943600"/>
            <a:ext cx="507998" cy="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9846734" y="6214524"/>
            <a:ext cx="2125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배송완료일 때만 작성가능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1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3986" y="2315861"/>
            <a:ext cx="6251613" cy="38920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" y="94181"/>
            <a:ext cx="10515600" cy="800287"/>
          </a:xfrm>
        </p:spPr>
        <p:txBody>
          <a:bodyPr/>
          <a:lstStyle/>
          <a:p>
            <a:r>
              <a:rPr lang="ko-KR" altLang="en-US" b="1" dirty="0"/>
              <a:t>동작 과정 </a:t>
            </a:r>
            <a:r>
              <a:rPr lang="en-US" altLang="ko-KR" b="1" dirty="0"/>
              <a:t>– </a:t>
            </a:r>
            <a:r>
              <a:rPr lang="ko-KR" altLang="en-US" b="1" dirty="0" smtClean="0"/>
              <a:t>관리자 페이지</a:t>
            </a:r>
            <a:endParaRPr lang="ko-KR" altLang="en-US" b="1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8448" y="1107768"/>
            <a:ext cx="6251613" cy="4022225"/>
          </a:xfrm>
        </p:spPr>
      </p:pic>
      <p:sp>
        <p:nvSpPr>
          <p:cNvPr id="24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6053661" y="1337741"/>
            <a:ext cx="218059" cy="1887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>
            <a:off x="6290726" y="1430872"/>
            <a:ext cx="262954" cy="1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6507834" y="1295402"/>
            <a:ext cx="2432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[id = admin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 때만 확인 가능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4394198" y="2700877"/>
            <a:ext cx="1891980" cy="16992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5400000" flipH="1" flipV="1">
            <a:off x="5399637" y="2595580"/>
            <a:ext cx="208986" cy="160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4546595" y="2226740"/>
            <a:ext cx="1667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상품명 등 검색 가능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3090327" y="3141142"/>
            <a:ext cx="994093" cy="1887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>
            <a:stCxn id="67" idx="3"/>
          </p:cNvCxnSpPr>
          <p:nvPr/>
        </p:nvCxnSpPr>
        <p:spPr>
          <a:xfrm flipV="1">
            <a:off x="4084420" y="3234275"/>
            <a:ext cx="2485708" cy="126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6798733" y="3115740"/>
            <a:ext cx="3259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클릭 시에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상품명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가격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재고량 수정 가능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1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2415" y="2095719"/>
            <a:ext cx="6176217" cy="3892038"/>
          </a:xfrm>
          <a:prstGeom prst="rect">
            <a:avLst/>
          </a:prstGeom>
        </p:spPr>
      </p:pic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25815" y="887626"/>
            <a:ext cx="6070889" cy="4022225"/>
          </a:xfrm>
        </p:spPr>
      </p:pic>
      <p:sp>
        <p:nvSpPr>
          <p:cNvPr id="59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4529670" y="2455334"/>
            <a:ext cx="1891980" cy="16992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5400000" flipH="1" flipV="1">
            <a:off x="5535109" y="2375438"/>
            <a:ext cx="208986" cy="160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4682067" y="2006598"/>
            <a:ext cx="1667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[id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및 이름 검색 가능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9635067" y="3208864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주문내역 확인 페이지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1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87"/>
          </a:xfrm>
        </p:spPr>
        <p:txBody>
          <a:bodyPr/>
          <a:lstStyle/>
          <a:p>
            <a:r>
              <a:rPr lang="ko-KR" altLang="en-US" b="1" dirty="0"/>
              <a:t>개발환경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45ECA0B9-367C-4270-BA3C-F338304FA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79019917"/>
              </p:ext>
            </p:extLst>
          </p:nvPr>
        </p:nvGraphicFramePr>
        <p:xfrm>
          <a:off x="1092200" y="1446744"/>
          <a:ext cx="10007600" cy="5046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0">
                  <a:extLst>
                    <a:ext uri="{9D8B030D-6E8A-4147-A177-3AD203B41FA5}">
                      <a16:colId xmlns="" xmlns:a16="http://schemas.microsoft.com/office/drawing/2014/main" val="4166314575"/>
                    </a:ext>
                  </a:extLst>
                </a:gridCol>
                <a:gridCol w="5003800">
                  <a:extLst>
                    <a:ext uri="{9D8B030D-6E8A-4147-A177-3AD203B41FA5}">
                      <a16:colId xmlns="" xmlns:a16="http://schemas.microsoft.com/office/drawing/2014/main" val="1222535014"/>
                    </a:ext>
                  </a:extLst>
                </a:gridCol>
              </a:tblGrid>
              <a:tr h="557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환경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(Environment)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툴</a:t>
                      </a:r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(Tool)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259872"/>
                  </a:ext>
                </a:extLst>
              </a:tr>
              <a:tr h="3886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Windows10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1537731"/>
                  </a:ext>
                </a:extLst>
              </a:tr>
              <a:tr h="3886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Oracle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3645076"/>
                  </a:ext>
                </a:extLst>
              </a:tr>
              <a:tr h="557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Back-End 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Spring Framework Legacy(JAVA)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기반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58519065"/>
                  </a:ext>
                </a:extLst>
              </a:tr>
              <a:tr h="557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Web Container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Tomcat9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7965475"/>
                  </a:ext>
                </a:extLst>
              </a:tr>
              <a:tr h="962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Front-End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Jsp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Jquery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Ajax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2439872"/>
                  </a:ext>
                </a:extLst>
              </a:tr>
              <a:tr h="1633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외부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카카오 로그인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지도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API</a:t>
                      </a:r>
                    </a:p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도로명주소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</a:t>
                      </a:r>
                    </a:p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네이버 로그인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</a:t>
                      </a:r>
                    </a:p>
                    <a:p>
                      <a:pPr lvl="0"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아임포트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결제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</a:t>
                      </a:r>
                      <a:endParaRPr lang="ko-KR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54386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13798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6822" y="2121120"/>
            <a:ext cx="4968071" cy="3892038"/>
          </a:xfrm>
          <a:prstGeom prst="rect">
            <a:avLst/>
          </a:prstGeom>
        </p:spPr>
      </p:pic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25815" y="993622"/>
            <a:ext cx="6070889" cy="3810233"/>
          </a:xfrm>
        </p:spPr>
      </p:pic>
      <p:sp>
        <p:nvSpPr>
          <p:cNvPr id="59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4504269" y="2514603"/>
            <a:ext cx="1891980" cy="16992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5400000" flipH="1" flipV="1">
            <a:off x="5535109" y="2375438"/>
            <a:ext cx="208986" cy="160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4538136" y="2015065"/>
            <a:ext cx="185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[id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및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상품명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 가능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2658533" y="3318949"/>
            <a:ext cx="1185334" cy="2539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>
            <a:stCxn id="67" idx="3"/>
            <a:endCxn id="81" idx="1"/>
          </p:cNvCxnSpPr>
          <p:nvPr/>
        </p:nvCxnSpPr>
        <p:spPr>
          <a:xfrm flipV="1">
            <a:off x="3843867" y="2805498"/>
            <a:ext cx="4157132" cy="640451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8000999" y="2666998"/>
            <a:ext cx="3259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클릭 시에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문의글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확인 및 답변 달기 가능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5960533" y="3987815"/>
            <a:ext cx="389467" cy="60958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5400000">
            <a:off x="6049435" y="4711699"/>
            <a:ext cx="228599" cy="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4969933" y="4775198"/>
            <a:ext cx="1507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답변 여부 확인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05534" y="4673107"/>
            <a:ext cx="856068" cy="340081"/>
          </a:xfrm>
          <a:prstGeom prst="rect">
            <a:avLst/>
          </a:prstGeom>
        </p:spPr>
      </p:pic>
      <p:sp>
        <p:nvSpPr>
          <p:cNvPr id="2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10388599" y="4631267"/>
            <a:ext cx="905933" cy="3979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10800000">
            <a:off x="9770534" y="4809067"/>
            <a:ext cx="592667" cy="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8627537" y="4673598"/>
            <a:ext cx="1507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답변 작성 전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9101683" y="5080008"/>
            <a:ext cx="1507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답변 작성 후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1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6822" y="2502255"/>
            <a:ext cx="4968071" cy="3129768"/>
          </a:xfrm>
          <a:prstGeom prst="rect">
            <a:avLst/>
          </a:prstGeom>
        </p:spPr>
      </p:pic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45342" y="993622"/>
            <a:ext cx="6031834" cy="3810233"/>
          </a:xfrm>
        </p:spPr>
      </p:pic>
      <p:sp>
        <p:nvSpPr>
          <p:cNvPr id="59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4504269" y="2540004"/>
            <a:ext cx="1891980" cy="16992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/>
          <p:nvPr/>
        </p:nvCxnSpPr>
        <p:spPr>
          <a:xfrm rot="5400000" flipH="1" flipV="1">
            <a:off x="5535109" y="2375438"/>
            <a:ext cx="208986" cy="160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4538136" y="2015065"/>
            <a:ext cx="185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[id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및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상품명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 가능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2785538" y="2988736"/>
            <a:ext cx="1185334" cy="2539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>
            <a:stCxn id="67" idx="3"/>
            <a:endCxn id="81" idx="1"/>
          </p:cNvCxnSpPr>
          <p:nvPr/>
        </p:nvCxnSpPr>
        <p:spPr>
          <a:xfrm flipV="1">
            <a:off x="3970872" y="2966365"/>
            <a:ext cx="4140194" cy="149371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8111066" y="2827865"/>
            <a:ext cx="3259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클릭 시에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후기</a:t>
            </a:r>
            <a:r>
              <a:rPr lang="ko-KR" altLang="en-US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글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확인 및 적립금 추가 가능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1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054"/>
            <a:ext cx="10515600" cy="800287"/>
          </a:xfrm>
        </p:spPr>
        <p:txBody>
          <a:bodyPr/>
          <a:lstStyle/>
          <a:p>
            <a:r>
              <a:rPr lang="ko-KR" altLang="en-US" b="1" dirty="0"/>
              <a:t>역할분담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="" xmlns:a16="http://schemas.microsoft.com/office/drawing/2014/main" id="{5696D936-76C6-4C54-A129-CD0930EE8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12093108"/>
              </p:ext>
            </p:extLst>
          </p:nvPr>
        </p:nvGraphicFramePr>
        <p:xfrm>
          <a:off x="1092200" y="1196359"/>
          <a:ext cx="10007600" cy="5425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212">
                  <a:extLst>
                    <a:ext uri="{9D8B030D-6E8A-4147-A177-3AD203B41FA5}">
                      <a16:colId xmlns="" xmlns:a16="http://schemas.microsoft.com/office/drawing/2014/main" val="4166314575"/>
                    </a:ext>
                  </a:extLst>
                </a:gridCol>
                <a:gridCol w="7648388">
                  <a:extLst>
                    <a:ext uri="{9D8B030D-6E8A-4147-A177-3AD203B41FA5}">
                      <a16:colId xmlns="" xmlns:a16="http://schemas.microsoft.com/office/drawing/2014/main" val="1222535014"/>
                    </a:ext>
                  </a:extLst>
                </a:gridCol>
              </a:tblGrid>
              <a:tr h="477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담당 파트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259872"/>
                  </a:ext>
                </a:extLst>
              </a:tr>
              <a:tr h="12398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정지승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보호소 게시판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관리자 페이지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</a:t>
                      </a: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카카오 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지도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1537731"/>
                  </a:ext>
                </a:extLst>
              </a:tr>
              <a:tr h="11789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조유현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스토어 장바구니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스토어 리스트 페이지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전체적인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CSS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 도로명주소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3645076"/>
                  </a:ext>
                </a:extLst>
              </a:tr>
              <a:tr h="1239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최지훈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신고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제보 게시판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,Q&amp;A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스토어 제품 상세 페이지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스토어 리스트 페이지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카카오 로그인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네이버 로그인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연동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58519065"/>
                  </a:ext>
                </a:extLst>
              </a:tr>
              <a:tr h="935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안수빈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이동 봉사 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게시판</a:t>
                      </a:r>
                      <a:endParaRPr lang="en-US" altLang="ko-KR" sz="15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마이페이지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캘린더 예약 페이지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스토어 결제 페이지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아임포트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결제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연동</a:t>
                      </a:r>
                      <a:endParaRPr lang="en-US" altLang="ko-KR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796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91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87"/>
          </a:xfrm>
        </p:spPr>
        <p:txBody>
          <a:bodyPr/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테이블 </a:t>
            </a:r>
            <a:r>
              <a:rPr lang="en-US" altLang="ko-KR" b="1" dirty="0"/>
              <a:t>ERD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82839F3-0B85-4448-9C31-F000400C2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233"/>
            <a:ext cx="10515600" cy="4643730"/>
          </a:xfrm>
        </p:spPr>
        <p:txBody>
          <a:bodyPr/>
          <a:lstStyle/>
          <a:p>
            <a:r>
              <a:rPr lang="ko-KR" altLang="en-US" dirty="0"/>
              <a:t>봉사</a:t>
            </a:r>
            <a:r>
              <a:rPr lang="en-US" altLang="ko-KR" dirty="0"/>
              <a:t>/</a:t>
            </a:r>
            <a:r>
              <a:rPr lang="ko-KR" altLang="en-US" dirty="0"/>
              <a:t>보호소</a:t>
            </a:r>
            <a:r>
              <a:rPr lang="en-US" altLang="ko-KR" dirty="0"/>
              <a:t>/</a:t>
            </a:r>
            <a:r>
              <a:rPr lang="ko-KR" altLang="en-US" dirty="0"/>
              <a:t>신고∙제보</a:t>
            </a:r>
            <a:r>
              <a:rPr lang="en-US" altLang="ko-KR" dirty="0"/>
              <a:t>/</a:t>
            </a:r>
            <a:r>
              <a:rPr lang="ko-KR" altLang="en-US" dirty="0"/>
              <a:t>공지사항</a:t>
            </a:r>
            <a:r>
              <a:rPr lang="en-US" altLang="ko-KR" dirty="0"/>
              <a:t>/Q&amp;A </a:t>
            </a:r>
            <a:r>
              <a:rPr lang="ko-KR" altLang="en-US" dirty="0"/>
              <a:t>게시판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9AEF023-E427-48BF-957F-465B144289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5694" y="2096362"/>
            <a:ext cx="8480612" cy="46437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13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87"/>
          </a:xfrm>
        </p:spPr>
        <p:txBody>
          <a:bodyPr/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테이블 </a:t>
            </a:r>
            <a:r>
              <a:rPr lang="en-US" altLang="ko-KR" b="1" dirty="0"/>
              <a:t>ERD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82839F3-0B85-4448-9C31-F000400C2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233"/>
            <a:ext cx="10515600" cy="4643730"/>
          </a:xfrm>
        </p:spPr>
        <p:txBody>
          <a:bodyPr/>
          <a:lstStyle/>
          <a:p>
            <a:r>
              <a:rPr lang="ko-KR" altLang="en-US" dirty="0"/>
              <a:t>스토어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50B1CF0-357D-400C-BD1B-5630A3308FE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759" y="1417659"/>
            <a:ext cx="8783548" cy="50996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345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BAA3BE-137C-4017-B0CD-1E47CDF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287"/>
          </a:xfrm>
        </p:spPr>
        <p:txBody>
          <a:bodyPr/>
          <a:lstStyle/>
          <a:p>
            <a:r>
              <a:rPr lang="ko-KR" altLang="en-US" b="1" dirty="0"/>
              <a:t>동작 과정 </a:t>
            </a:r>
            <a:r>
              <a:rPr lang="en-US" altLang="ko-KR" b="1" dirty="0"/>
              <a:t>– </a:t>
            </a:r>
            <a:r>
              <a:rPr lang="ko-KR" altLang="en-US" b="1" dirty="0"/>
              <a:t>봉사 게시판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26" y="1441286"/>
            <a:ext cx="5941413" cy="3173501"/>
          </a:xfr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FBBA2A4-13AC-44C2-A977-B90CFEEA7F4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1369" y="3323857"/>
            <a:ext cx="6002736" cy="31735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5091953" y="2241177"/>
            <a:ext cx="475129" cy="3227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>
            <a:stCxn id="7" idx="3"/>
            <a:endCxn id="6" idx="0"/>
          </p:cNvCxnSpPr>
          <p:nvPr/>
        </p:nvCxnSpPr>
        <p:spPr>
          <a:xfrm>
            <a:off x="5567082" y="2402542"/>
            <a:ext cx="3375655" cy="921315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82D53F2-B7BF-4D5E-8D90-2F99C83FBF21}"/>
              </a:ext>
            </a:extLst>
          </p:cNvPr>
          <p:cNvSpPr txBox="1"/>
          <p:nvPr/>
        </p:nvSpPr>
        <p:spPr>
          <a:xfrm>
            <a:off x="2502008" y="4741330"/>
            <a:ext cx="1641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봉사 리스트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CE655E3-0D25-4BC8-A1A9-72CDAE199C8E}"/>
              </a:ext>
            </a:extLst>
          </p:cNvPr>
          <p:cNvSpPr txBox="1"/>
          <p:nvPr/>
        </p:nvSpPr>
        <p:spPr>
          <a:xfrm>
            <a:off x="8121813" y="6408765"/>
            <a:ext cx="1641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봉사 글쓰기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19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F975A90-0943-4325-8070-ABD5E6E7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58" y="289192"/>
            <a:ext cx="5166377" cy="2759529"/>
          </a:xfrm>
        </p:spPr>
      </p:pic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96486F8E-1877-41DC-8942-30465D7BCF01}"/>
              </a:ext>
            </a:extLst>
          </p:cNvPr>
          <p:cNvSpPr/>
          <p:nvPr/>
        </p:nvSpPr>
        <p:spPr>
          <a:xfrm>
            <a:off x="4662054" y="1120179"/>
            <a:ext cx="3056150" cy="70902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="" xmlns:a16="http://schemas.microsoft.com/office/drawing/2014/main" id="{08F124F7-A43C-4EAC-A0F2-0B0D6EB2D98E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718204" y="1474692"/>
            <a:ext cx="1425983" cy="2146250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EA0CF741-F00C-4CF5-8BBC-59BC76914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8" y="3620942"/>
            <a:ext cx="5214856" cy="275952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63ACEE5-71EB-4C3C-A181-75EC16C15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53" y="3620942"/>
            <a:ext cx="5311468" cy="2759528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="" xmlns:a16="http://schemas.microsoft.com/office/drawing/2014/main" id="{3A43CD42-AC49-407D-83E0-0495EF24F354}"/>
              </a:ext>
            </a:extLst>
          </p:cNvPr>
          <p:cNvCxnSpPr>
            <a:cxnSpLocks/>
            <a:stCxn id="7" idx="1"/>
            <a:endCxn id="4" idx="0"/>
          </p:cNvCxnSpPr>
          <p:nvPr/>
        </p:nvCxnSpPr>
        <p:spPr>
          <a:xfrm rot="10800000" flipV="1">
            <a:off x="3134466" y="1474692"/>
            <a:ext cx="1527588" cy="2146250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0E6F70F7-BF22-4FCE-AD57-6435568377B2}"/>
              </a:ext>
            </a:extLst>
          </p:cNvPr>
          <p:cNvSpPr/>
          <p:nvPr/>
        </p:nvSpPr>
        <p:spPr>
          <a:xfrm>
            <a:off x="9513392" y="6001699"/>
            <a:ext cx="1594822" cy="3778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C7D65AE2-F8E8-49E6-8F0D-7171DCCB374D}"/>
              </a:ext>
            </a:extLst>
          </p:cNvPr>
          <p:cNvSpPr/>
          <p:nvPr/>
        </p:nvSpPr>
        <p:spPr>
          <a:xfrm>
            <a:off x="3975710" y="5961518"/>
            <a:ext cx="1089285" cy="4155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2B97C78-6712-4C19-A3E4-92C9D2C49403}"/>
              </a:ext>
            </a:extLst>
          </p:cNvPr>
          <p:cNvSpPr txBox="1"/>
          <p:nvPr/>
        </p:nvSpPr>
        <p:spPr>
          <a:xfrm>
            <a:off x="8513667" y="6377109"/>
            <a:ext cx="1641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글쓴이 일 때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6200621-30E8-4265-8E5D-1601052FB3B0}"/>
              </a:ext>
            </a:extLst>
          </p:cNvPr>
          <p:cNvSpPr txBox="1"/>
          <p:nvPr/>
        </p:nvSpPr>
        <p:spPr>
          <a:xfrm>
            <a:off x="1825943" y="6377109"/>
            <a:ext cx="195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글쓴이가 아닐 때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328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767</Words>
  <Application>Microsoft Office PowerPoint</Application>
  <PresentationFormat>사용자 지정</PresentationFormat>
  <Paragraphs>172</Paragraphs>
  <Slides>41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PAW IN HAND</vt:lpstr>
      <vt:lpstr>목차 </vt:lpstr>
      <vt:lpstr>프로젝트 소개</vt:lpstr>
      <vt:lpstr>개발환경</vt:lpstr>
      <vt:lpstr>역할분담</vt:lpstr>
      <vt:lpstr>DB 테이블 ERD</vt:lpstr>
      <vt:lpstr>DB 테이블 ERD</vt:lpstr>
      <vt:lpstr>동작 과정 – 봉사 게시판</vt:lpstr>
      <vt:lpstr>슬라이드 9</vt:lpstr>
      <vt:lpstr>슬라이드 10</vt:lpstr>
      <vt:lpstr>슬라이드 11</vt:lpstr>
      <vt:lpstr>슬라이드 12</vt:lpstr>
      <vt:lpstr>슬라이드 13</vt:lpstr>
      <vt:lpstr>동작 과정 – 보호소 게시판</vt:lpstr>
      <vt:lpstr>슬라이드 15</vt:lpstr>
      <vt:lpstr>슬라이드 16</vt:lpstr>
      <vt:lpstr>동작 과정 – 신고/제보 페이지</vt:lpstr>
      <vt:lpstr>슬라이드 18</vt:lpstr>
      <vt:lpstr>슬라이드 19</vt:lpstr>
      <vt:lpstr>게시판-공지사항 Q&amp;A 커뮤니티</vt:lpstr>
      <vt:lpstr>동작 과정 – 스토어 상세 페이지</vt:lpstr>
      <vt:lpstr>슬라이드 22</vt:lpstr>
      <vt:lpstr>슬라이드 23</vt:lpstr>
      <vt:lpstr>슬라이드 24</vt:lpstr>
      <vt:lpstr>슬라이드 25</vt:lpstr>
      <vt:lpstr>동작 과정 – 장바구니</vt:lpstr>
      <vt:lpstr>슬라이드 27</vt:lpstr>
      <vt:lpstr>슬라이드 28</vt:lpstr>
      <vt:lpstr>슬라이드 29</vt:lpstr>
      <vt:lpstr>슬라이드 30</vt:lpstr>
      <vt:lpstr>동작 과정 – 결제 페이지</vt:lpstr>
      <vt:lpstr>슬라이드 32</vt:lpstr>
      <vt:lpstr>슬라이드 33</vt:lpstr>
      <vt:lpstr>슬라이드 34</vt:lpstr>
      <vt:lpstr>슬라이드 35</vt:lpstr>
      <vt:lpstr>슬라이드 36</vt:lpstr>
      <vt:lpstr>동작 과정 – 마이페이지</vt:lpstr>
      <vt:lpstr>동작 과정 – 관리자 페이지</vt:lpstr>
      <vt:lpstr>슬라이드 39</vt:lpstr>
      <vt:lpstr>슬라이드 40</vt:lpstr>
      <vt:lpstr>슬라이드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PAW IN HAND</dc:title>
  <dc:creator>LG</dc:creator>
  <cp:lastModifiedBy>Jiseung</cp:lastModifiedBy>
  <cp:revision>223</cp:revision>
  <dcterms:created xsi:type="dcterms:W3CDTF">2020-11-27T07:21:52Z</dcterms:created>
  <dcterms:modified xsi:type="dcterms:W3CDTF">2020-11-30T03:35:48Z</dcterms:modified>
</cp:coreProperties>
</file>